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301" r:id="rId6"/>
    <p:sldId id="266" r:id="rId7"/>
    <p:sldId id="264" r:id="rId8"/>
    <p:sldId id="268" r:id="rId9"/>
    <p:sldId id="270" r:id="rId10"/>
    <p:sldId id="271" r:id="rId11"/>
    <p:sldId id="267" r:id="rId12"/>
    <p:sldId id="260" r:id="rId13"/>
    <p:sldId id="272" r:id="rId14"/>
    <p:sldId id="273" r:id="rId15"/>
    <p:sldId id="274" r:id="rId16"/>
    <p:sldId id="275" r:id="rId17"/>
    <p:sldId id="276" r:id="rId18"/>
    <p:sldId id="265" r:id="rId19"/>
    <p:sldId id="261" r:id="rId20"/>
    <p:sldId id="286" r:id="rId21"/>
    <p:sldId id="288" r:id="rId22"/>
    <p:sldId id="295" r:id="rId23"/>
    <p:sldId id="277" r:id="rId24"/>
    <p:sldId id="300" r:id="rId25"/>
    <p:sldId id="291" r:id="rId26"/>
    <p:sldId id="279" r:id="rId27"/>
    <p:sldId id="280" r:id="rId28"/>
    <p:sldId id="278" r:id="rId29"/>
    <p:sldId id="303" r:id="rId30"/>
    <p:sldId id="304" r:id="rId31"/>
    <p:sldId id="305" r:id="rId32"/>
    <p:sldId id="294" r:id="rId33"/>
    <p:sldId id="297" r:id="rId34"/>
    <p:sldId id="298" r:id="rId35"/>
    <p:sldId id="302" r:id="rId36"/>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1A03"/>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B1E41A-9351-406C-A18B-08DB317D395A}" v="867" dt="2025-06-27T10:28:13.664"/>
    <p1510:client id="{BEE63F26-1589-44CE-8266-F4A48DEF8B67}" v="390" dt="2025-06-27T10:15:36.8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18" autoAdjust="0"/>
  </p:normalViewPr>
  <p:slideViewPr>
    <p:cSldViewPr snapToGrid="0">
      <p:cViewPr varScale="1">
        <p:scale>
          <a:sx n="73" d="100"/>
          <a:sy n="73" d="100"/>
        </p:scale>
        <p:origin x="9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FFCCAE-A83A-9967-5331-36D6726E0E7C}"/>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a:p>
        </p:txBody>
      </p:sp>
      <p:sp>
        <p:nvSpPr>
          <p:cNvPr id="3" name="Date Placeholder 2">
            <a:extLst>
              <a:ext uri="{FF2B5EF4-FFF2-40B4-BE49-F238E27FC236}">
                <a16:creationId xmlns:a16="http://schemas.microsoft.com/office/drawing/2014/main" id="{5001798A-5A6D-57E8-0D93-EBC06F2931C3}"/>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endParaRPr lang="en-US"/>
          </a:p>
        </p:txBody>
      </p:sp>
      <p:sp>
        <p:nvSpPr>
          <p:cNvPr id="4" name="Footer Placeholder 3">
            <a:extLst>
              <a:ext uri="{FF2B5EF4-FFF2-40B4-BE49-F238E27FC236}">
                <a16:creationId xmlns:a16="http://schemas.microsoft.com/office/drawing/2014/main" id="{32DAF165-1576-DF13-8DB3-EA4F81CED71B}"/>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60BFD4D7-01DE-5227-57B2-4E4AFAD73291}"/>
              </a:ext>
            </a:extLst>
          </p:cNvPr>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B255C324-5A92-42AB-91BD-27093D923674}" type="slidenum">
              <a:rPr lang="en-US" smtClean="0"/>
              <a:t>‹#›</a:t>
            </a:fld>
            <a:endParaRPr lang="en-US"/>
          </a:p>
        </p:txBody>
      </p:sp>
    </p:spTree>
    <p:extLst>
      <p:ext uri="{BB962C8B-B14F-4D97-AF65-F5344CB8AC3E}">
        <p14:creationId xmlns:p14="http://schemas.microsoft.com/office/powerpoint/2010/main" val="70525567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endParaRPr 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545C5FD-AC14-4DB1-8D7D-A95D49D84270}" type="slidenum">
              <a:rPr lang="en-US" smtClean="0"/>
              <a:t>‹#›</a:t>
            </a:fld>
            <a:endParaRPr lang="en-US"/>
          </a:p>
        </p:txBody>
      </p:sp>
    </p:spTree>
    <p:extLst>
      <p:ext uri="{BB962C8B-B14F-4D97-AF65-F5344CB8AC3E}">
        <p14:creationId xmlns:p14="http://schemas.microsoft.com/office/powerpoint/2010/main" val="324029256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2330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33600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08623-5C2B-68A4-8199-E041CAB66E2E}"/>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6CDC7D2-31D3-A857-0F9E-303CF8B7BF35}"/>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639997C3-4BE3-4685-9DF1-89A635B7F9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62168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467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4E8C2-5956-5F70-896A-A7E4BEA847EE}"/>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B333DCF5-DF44-6D0E-F0D5-A131C3483D08}"/>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39824364-08FE-7CB9-3D03-E7AB015D7C80}"/>
              </a:ext>
            </a:extLst>
          </p:cNvPr>
          <p:cNvSpPr>
            <a:spLocks noGrp="1"/>
          </p:cNvSpPr>
          <p:nvPr>
            <p:ph type="body" idx="1"/>
          </p:nvPr>
        </p:nvSpPr>
        <p:spPr/>
        <p:txBody>
          <a:bodyPr/>
          <a:lstStyle/>
          <a:p>
            <a:pPr marL="371532" indent="-371532">
              <a:buFont typeface="Arial" panose="020B0604020202020204" pitchFamily="34" charset="0"/>
              <a:buChar char="•"/>
            </a:pPr>
            <a:r>
              <a:rPr lang="en-US" sz="1800" kern="0" err="1">
                <a:effectLst/>
                <a:latin typeface="Times New Roman" panose="02020603050405020304" pitchFamily="18" charset="0"/>
                <a:ea typeface="Aptos" panose="020B0004020202020204" pitchFamily="34" charset="0"/>
              </a:rPr>
              <a:t>Đây</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là</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hệ</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thống</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thực</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tế</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của</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nhóm</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và</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cách</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bố</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các</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thiết</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bị</a:t>
            </a:r>
            <a:endParaRPr lang="vi-VN" sz="1300"/>
          </a:p>
        </p:txBody>
      </p:sp>
    </p:spTree>
    <p:extLst>
      <p:ext uri="{BB962C8B-B14F-4D97-AF65-F5344CB8AC3E}">
        <p14:creationId xmlns:p14="http://schemas.microsoft.com/office/powerpoint/2010/main" val="3949030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4E8C2-5956-5F70-896A-A7E4BEA847EE}"/>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B333DCF5-DF44-6D0E-F0D5-A131C3483D08}"/>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39824364-08FE-7CB9-3D03-E7AB015D7C80}"/>
              </a:ext>
            </a:extLst>
          </p:cNvPr>
          <p:cNvSpPr>
            <a:spLocks noGrp="1"/>
          </p:cNvSpPr>
          <p:nvPr>
            <p:ph type="body" idx="1"/>
          </p:nvPr>
        </p:nvSpPr>
        <p:spPr/>
        <p:txBody>
          <a:bodyPr/>
          <a:lstStyle/>
          <a:p>
            <a:pPr marL="371532" indent="-371532">
              <a:buFont typeface="Arial" panose="020B0604020202020204" pitchFamily="34" charset="0"/>
              <a:buChar char="•"/>
            </a:pPr>
            <a:r>
              <a:rPr lang="en-US" sz="1800" kern="0">
                <a:effectLst/>
                <a:latin typeface="Times New Roman" panose="02020603050405020304" pitchFamily="18" charset="0"/>
                <a:ea typeface="Aptos" panose="020B0004020202020204" pitchFamily="34" charset="0"/>
              </a:rPr>
              <a:t>Giao </a:t>
            </a:r>
            <a:r>
              <a:rPr lang="en-US" sz="1800" kern="0" err="1">
                <a:effectLst/>
                <a:latin typeface="Times New Roman" panose="02020603050405020304" pitchFamily="18" charset="0"/>
                <a:ea typeface="Aptos" panose="020B0004020202020204" pitchFamily="34" charset="0"/>
              </a:rPr>
              <a:t>diện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của</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hệ</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thống</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chấm</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công</a:t>
            </a:r>
            <a:r>
              <a:rPr lang="en-US" sz="1800" kern="0">
                <a:effectLst/>
                <a:latin typeface="Times New Roman" panose="02020603050405020304" pitchFamily="18" charset="0"/>
                <a:ea typeface="Aptos" panose="020B0004020202020204" pitchFamily="34" charset="0"/>
              </a:rPr>
              <a:t> bao </a:t>
            </a:r>
            <a:r>
              <a:rPr lang="en-US" sz="1800" kern="0" err="1">
                <a:effectLst/>
                <a:latin typeface="Times New Roman" panose="02020603050405020304" pitchFamily="18" charset="0"/>
                <a:ea typeface="Aptos" panose="020B0004020202020204" pitchFamily="34" charset="0"/>
              </a:rPr>
              <a:t>gồm</a:t>
            </a:r>
            <a:r>
              <a:rPr lang="en-US" sz="1800" kern="0">
                <a:effectLst/>
                <a:latin typeface="Times New Roman" panose="02020603050405020304" pitchFamily="18" charset="0"/>
                <a:ea typeface="Aptos" panose="020B0004020202020204" pitchFamily="34" charset="0"/>
              </a:rPr>
              <a:t>: </a:t>
            </a:r>
            <a:r>
              <a:rPr lang="en-US" sz="1800" kern="0">
                <a:effectLst/>
                <a:highlight>
                  <a:srgbClr val="FFFF00"/>
                </a:highlight>
                <a:latin typeface="Times New Roman" panose="02020603050405020304" pitchFamily="18" charset="0"/>
                <a:ea typeface="Aptos" panose="020B0004020202020204" pitchFamily="34" charset="0"/>
              </a:rPr>
              <a:t>“</a:t>
            </a:r>
            <a:r>
              <a:rPr lang="en-US" sz="1800" kern="0" err="1">
                <a:effectLst/>
                <a:highlight>
                  <a:srgbClr val="FFFF00"/>
                </a:highlight>
                <a:latin typeface="Times New Roman" panose="02020603050405020304" pitchFamily="18" charset="0"/>
                <a:ea typeface="Aptos" panose="020B0004020202020204" pitchFamily="34" charset="0"/>
              </a:rPr>
              <a:t>khung</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hình</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hiển</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thị</a:t>
            </a:r>
            <a:r>
              <a:rPr lang="en-US" sz="1800" kern="0">
                <a:effectLst/>
                <a:highlight>
                  <a:srgbClr val="FFFF00"/>
                </a:highlight>
                <a:latin typeface="Times New Roman" panose="02020603050405020304" pitchFamily="18" charset="0"/>
                <a:ea typeface="Aptos" panose="020B0004020202020204" pitchFamily="34" charset="0"/>
              </a:rPr>
              <a:t> Camera, ô </a:t>
            </a:r>
            <a:r>
              <a:rPr lang="en-US" sz="1800" kern="0" err="1">
                <a:effectLst/>
                <a:highlight>
                  <a:srgbClr val="FFFF00"/>
                </a:highlight>
                <a:latin typeface="Times New Roman" panose="02020603050405020304" pitchFamily="18" charset="0"/>
                <a:ea typeface="Aptos" panose="020B0004020202020204" pitchFamily="34" charset="0"/>
              </a:rPr>
              <a:t>thời</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gian</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thực</a:t>
            </a:r>
            <a:r>
              <a:rPr lang="en-US" sz="1800" kern="0">
                <a:effectLst/>
                <a:highlight>
                  <a:srgbClr val="FFFF00"/>
                </a:highlight>
                <a:latin typeface="Times New Roman" panose="02020603050405020304" pitchFamily="18" charset="0"/>
                <a:ea typeface="Aptos" panose="020B0004020202020204" pitchFamily="34" charset="0"/>
              </a:rPr>
              <a:t>, ô </a:t>
            </a:r>
            <a:r>
              <a:rPr lang="en-US" sz="1800" kern="0" err="1">
                <a:effectLst/>
                <a:highlight>
                  <a:srgbClr val="FFFF00"/>
                </a:highlight>
                <a:latin typeface="Times New Roman" panose="02020603050405020304" pitchFamily="18" charset="0"/>
                <a:ea typeface="Aptos" panose="020B0004020202020204" pitchFamily="34" charset="0"/>
              </a:rPr>
              <a:t>ghi</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thông</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báo</a:t>
            </a:r>
            <a:r>
              <a:rPr lang="en-US" sz="1800" kern="0">
                <a:effectLst/>
                <a:highlight>
                  <a:srgbClr val="FFFF00"/>
                </a:highlight>
                <a:latin typeface="Times New Roman" panose="02020603050405020304" pitchFamily="18" charset="0"/>
                <a:ea typeface="Aptos" panose="020B0004020202020204" pitchFamily="34" charset="0"/>
              </a:rPr>
              <a:t> log </a:t>
            </a:r>
            <a:r>
              <a:rPr lang="en-US" sz="1800" kern="0" err="1">
                <a:effectLst/>
                <a:highlight>
                  <a:srgbClr val="FFFF00"/>
                </a:highlight>
                <a:latin typeface="Times New Roman" panose="02020603050405020304" pitchFamily="18" charset="0"/>
                <a:ea typeface="Aptos" panose="020B0004020202020204" pitchFamily="34" charset="0"/>
              </a:rPr>
              <a:t>trong</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quá</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trình</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sử</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dụng</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hệ</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thống</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và</a:t>
            </a:r>
            <a:r>
              <a:rPr lang="en-US" sz="1800" kern="0">
                <a:effectLst/>
                <a:highlight>
                  <a:srgbClr val="FFFF00"/>
                </a:highlight>
                <a:latin typeface="Times New Roman" panose="02020603050405020304" pitchFamily="18" charset="0"/>
                <a:ea typeface="Aptos" panose="020B0004020202020204" pitchFamily="34" charset="0"/>
              </a:rPr>
              <a:t> 5 tab </a:t>
            </a:r>
            <a:r>
              <a:rPr lang="en-US" sz="1800" kern="0" err="1">
                <a:effectLst/>
                <a:highlight>
                  <a:srgbClr val="FFFF00"/>
                </a:highlight>
                <a:latin typeface="Times New Roman" panose="02020603050405020304" pitchFamily="18" charset="0"/>
                <a:ea typeface="Aptos" panose="020B0004020202020204" pitchFamily="34" charset="0"/>
              </a:rPr>
              <a:t>chức</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năng</a:t>
            </a:r>
            <a:endParaRPr lang="vi-VN" sz="1300"/>
          </a:p>
        </p:txBody>
      </p:sp>
    </p:spTree>
    <p:extLst>
      <p:ext uri="{BB962C8B-B14F-4D97-AF65-F5344CB8AC3E}">
        <p14:creationId xmlns:p14="http://schemas.microsoft.com/office/powerpoint/2010/main" val="3949030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FAA4E-CA5F-E6D8-674A-6F5BB21B051C}"/>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47BE79F8-582F-72B3-8D36-377DF68CF2A7}"/>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5540F2A6-AF75-08E6-28CA-35A58EEF5108}"/>
              </a:ext>
            </a:extLst>
          </p:cNvPr>
          <p:cNvSpPr>
            <a:spLocks noGrp="1"/>
          </p:cNvSpPr>
          <p:nvPr>
            <p:ph type="body" idx="1"/>
          </p:nvPr>
        </p:nvSpPr>
        <p:spPr/>
        <p:txBody>
          <a:bodyPr/>
          <a:lstStyle/>
          <a:p>
            <a:pPr marL="371532" indent="-371532">
              <a:buFont typeface="Arial" panose="020B0604020202020204" pitchFamily="34" charset="0"/>
              <a:buChar char="•"/>
            </a:pPr>
            <a:r>
              <a:rPr lang="en-US" sz="1800" kern="0">
                <a:effectLst/>
                <a:highlight>
                  <a:srgbClr val="FFFF00"/>
                </a:highlight>
                <a:latin typeface="Times New Roman" panose="02020603050405020304" pitchFamily="18" charset="0"/>
                <a:ea typeface="Aptos" panose="020B0004020202020204" pitchFamily="34" charset="0"/>
              </a:rPr>
              <a:t>Giao </a:t>
            </a:r>
            <a:r>
              <a:rPr lang="en-US" sz="1800" kern="0" err="1">
                <a:effectLst/>
                <a:highlight>
                  <a:srgbClr val="FFFF00"/>
                </a:highlight>
                <a:latin typeface="Times New Roman" panose="02020603050405020304" pitchFamily="18" charset="0"/>
                <a:ea typeface="Aptos" panose="020B0004020202020204" pitchFamily="34" charset="0"/>
              </a:rPr>
              <a:t>diện</a:t>
            </a:r>
            <a:r>
              <a:rPr lang="en-US" sz="1800" kern="0">
                <a:effectLst/>
                <a:highlight>
                  <a:srgbClr val="FFFF00"/>
                </a:highlight>
                <a:latin typeface="Times New Roman" panose="02020603050405020304" pitchFamily="18" charset="0"/>
                <a:ea typeface="Aptos" panose="020B0004020202020204" pitchFamily="34" charset="0"/>
              </a:rPr>
              <a:t> Web app bao </a:t>
            </a:r>
            <a:r>
              <a:rPr lang="en-US" sz="1800" kern="0" err="1">
                <a:effectLst/>
                <a:highlight>
                  <a:srgbClr val="FFFF00"/>
                </a:highlight>
                <a:latin typeface="Times New Roman" panose="02020603050405020304" pitchFamily="18" charset="0"/>
                <a:ea typeface="Aptos" panose="020B0004020202020204" pitchFamily="34" charset="0"/>
              </a:rPr>
              <a:t>gồm</a:t>
            </a:r>
            <a:r>
              <a:rPr lang="en-US" sz="1800" kern="0">
                <a:effectLst/>
                <a:highlight>
                  <a:srgbClr val="FFFF00"/>
                </a:highlight>
                <a:latin typeface="Times New Roman" panose="02020603050405020304" pitchFamily="18" charset="0"/>
                <a:ea typeface="Aptos" panose="020B0004020202020204" pitchFamily="34" charset="0"/>
              </a:rPr>
              <a:t> 4 tab </a:t>
            </a:r>
            <a:r>
              <a:rPr lang="en-US" sz="1800" kern="0" err="1">
                <a:effectLst/>
                <a:highlight>
                  <a:srgbClr val="FFFF00"/>
                </a:highlight>
                <a:latin typeface="Times New Roman" panose="02020603050405020304" pitchFamily="18" charset="0"/>
                <a:ea typeface="Aptos" panose="020B0004020202020204" pitchFamily="34" charset="0"/>
              </a:rPr>
              <a:t>chính</a:t>
            </a:r>
            <a:r>
              <a:rPr lang="en-US" sz="1800" kern="0">
                <a:effectLst/>
                <a:highlight>
                  <a:srgbClr val="FFFF00"/>
                </a:highlight>
                <a:latin typeface="Times New Roman" panose="02020603050405020304" pitchFamily="18" charset="0"/>
                <a:ea typeface="Aptos" panose="020B0004020202020204" pitchFamily="34" charset="0"/>
              </a:rPr>
              <a:t>:</a:t>
            </a:r>
          </a:p>
          <a:p>
            <a:pPr marL="371532" indent="-371532">
              <a:buFont typeface="Arial" panose="020B0604020202020204" pitchFamily="34" charset="0"/>
              <a:buChar char="•"/>
            </a:pPr>
            <a:r>
              <a:rPr lang="en-US" sz="1800" kern="0" err="1">
                <a:effectLst/>
                <a:highlight>
                  <a:srgbClr val="FFFF00"/>
                </a:highlight>
                <a:latin typeface="Times New Roman" panose="02020603050405020304" pitchFamily="18" charset="0"/>
                <a:ea typeface="Aptos" panose="020B0004020202020204" pitchFamily="34" charset="0"/>
              </a:rPr>
              <a:t>Phần</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lịch</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sử</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chấm</a:t>
            </a:r>
            <a:r>
              <a:rPr lang="en-US" sz="1800" kern="0">
                <a:effectLst/>
                <a:highlight>
                  <a:srgbClr val="FFFF00"/>
                </a:highlight>
                <a:latin typeface="Times New Roman" panose="02020603050405020304" pitchFamily="18" charset="0"/>
                <a:ea typeface="Aptos" panose="020B0004020202020204" pitchFamily="34" charset="0"/>
              </a:rPr>
              <a:t> </a:t>
            </a:r>
            <a:r>
              <a:rPr lang="en-US" sz="1800" kern="0" err="1">
                <a:effectLst/>
                <a:highlight>
                  <a:srgbClr val="FFFF00"/>
                </a:highlight>
                <a:latin typeface="Times New Roman" panose="02020603050405020304" pitchFamily="18" charset="0"/>
                <a:ea typeface="Aptos" panose="020B0004020202020204" pitchFamily="34" charset="0"/>
              </a:rPr>
              <a:t>công</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hệ</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thống</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cho</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phép</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mỗi</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người</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có</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thể</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chấm</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công</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nhiều</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lần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trong</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ngày</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ngoài</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ra</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có</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thể</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lọc</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thông</a:t>
            </a:r>
            <a:r>
              <a:rPr lang="en-US" sz="1800" kern="0">
                <a:effectLst/>
                <a:latin typeface="Times New Roman" panose="02020603050405020304" pitchFamily="18" charset="0"/>
                <a:ea typeface="Aptos" panose="020B0004020202020204" pitchFamily="34" charset="0"/>
              </a:rPr>
              <a:t> tin </a:t>
            </a:r>
            <a:r>
              <a:rPr lang="en-US" sz="1800" kern="0" err="1">
                <a:effectLst/>
                <a:latin typeface="Times New Roman" panose="02020603050405020304" pitchFamily="18" charset="0"/>
                <a:ea typeface="Aptos" panose="020B0004020202020204" pitchFamily="34" charset="0"/>
              </a:rPr>
              <a:t>và</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Xuất</a:t>
            </a:r>
            <a:r>
              <a:rPr lang="en-US" sz="1800" kern="0">
                <a:effectLst/>
                <a:latin typeface="Times New Roman" panose="02020603050405020304" pitchFamily="18" charset="0"/>
                <a:ea typeface="Aptos" panose="020B0004020202020204" pitchFamily="34" charset="0"/>
              </a:rPr>
              <a:t> file Excel </a:t>
            </a:r>
            <a:r>
              <a:rPr lang="en-US" sz="1800" kern="0" err="1">
                <a:effectLst/>
                <a:latin typeface="Times New Roman" panose="02020603050405020304" pitchFamily="18" charset="0"/>
                <a:ea typeface="Aptos" panose="020B0004020202020204" pitchFamily="34" charset="0"/>
              </a:rPr>
              <a:t>để</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thực</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hiện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tính</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công</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cho</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nhân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viên</a:t>
            </a:r>
            <a:endParaRPr lang="vi-VN" sz="1300"/>
          </a:p>
        </p:txBody>
      </p:sp>
    </p:spTree>
    <p:extLst>
      <p:ext uri="{BB962C8B-B14F-4D97-AF65-F5344CB8AC3E}">
        <p14:creationId xmlns:p14="http://schemas.microsoft.com/office/powerpoint/2010/main" val="83454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BCD1C-6497-04EE-F4F1-68260698022D}"/>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885E022F-5724-2756-B303-83299CDE1EF1}"/>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24E14ED9-D02E-60E6-600F-64C028A27D0F}"/>
              </a:ext>
            </a:extLst>
          </p:cNvPr>
          <p:cNvSpPr>
            <a:spLocks noGrp="1"/>
          </p:cNvSpPr>
          <p:nvPr>
            <p:ph type="body" idx="1"/>
          </p:nvPr>
        </p:nvSpPr>
        <p:spPr/>
        <p:txBody>
          <a:bodyPr/>
          <a:lstStyle/>
          <a:p>
            <a:r>
              <a:rPr lang="vi-VN" sz="1400"/>
              <a:t>Dữ liệu ít → chia 3 tập sẽ thiếu đại diện.</a:t>
            </a:r>
          </a:p>
          <a:p>
            <a:r>
              <a:rPr lang="vi-VN" sz="1400"/>
              <a:t>Mô hình đã dùng </a:t>
            </a:r>
            <a:r>
              <a:rPr lang="vi-VN" sz="1400" err="1"/>
              <a:t>Facenet</a:t>
            </a:r>
            <a:r>
              <a:rPr lang="vi-VN" sz="1400"/>
              <a:t> </a:t>
            </a:r>
            <a:r>
              <a:rPr lang="vi-VN" sz="1400" err="1"/>
              <a:t>pre-trained</a:t>
            </a:r>
            <a:r>
              <a:rPr lang="vi-VN" sz="1400"/>
              <a:t> → không cần </a:t>
            </a:r>
            <a:r>
              <a:rPr lang="vi-VN" sz="1400" err="1"/>
              <a:t>validation</a:t>
            </a:r>
            <a:r>
              <a:rPr lang="vi-VN" sz="1400"/>
              <a:t> để tinh chỉnh nhiều.</a:t>
            </a:r>
          </a:p>
          <a:p>
            <a:r>
              <a:rPr lang="vi-VN" sz="1400"/>
              <a:t>Ưu tiên dành ảnh để huấn luyện + </a:t>
            </a:r>
            <a:r>
              <a:rPr lang="vi-VN" sz="1400" err="1"/>
              <a:t>test</a:t>
            </a:r>
            <a:r>
              <a:rPr lang="vi-VN" sz="1400"/>
              <a:t> để đánh giá chất lượng cuối.</a:t>
            </a:r>
          </a:p>
          <a:p>
            <a:pPr marL="371532" indent="-371532">
              <a:buFont typeface="Arial" panose="020B0604020202020204" pitchFamily="34" charset="0"/>
              <a:buChar char="•"/>
            </a:pPr>
            <a:endParaRPr lang="vi-VN" sz="1300"/>
          </a:p>
        </p:txBody>
      </p:sp>
    </p:spTree>
    <p:extLst>
      <p:ext uri="{BB962C8B-B14F-4D97-AF65-F5344CB8AC3E}">
        <p14:creationId xmlns:p14="http://schemas.microsoft.com/office/powerpoint/2010/main" val="4196787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94EFE-1E53-9848-C396-E9B5ED107ED1}"/>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601B01CA-53B4-1C69-818C-B2A1CA6D1A24}"/>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2F63005B-11A7-3E75-C3A8-C79035A11C55}"/>
              </a:ext>
            </a:extLst>
          </p:cNvPr>
          <p:cNvSpPr>
            <a:spLocks noGrp="1"/>
          </p:cNvSpPr>
          <p:nvPr>
            <p:ph type="body" idx="1"/>
          </p:nvPr>
        </p:nvSpPr>
        <p:spPr/>
        <p:txBody>
          <a:bodyPr/>
          <a:lstStyle/>
          <a:p>
            <a:pPr marL="371532" indent="-371532">
              <a:buFont typeface="Arial" panose="020B0604020202020204" pitchFamily="34" charset="0"/>
              <a:buChar char="•"/>
            </a:pPr>
            <a:r>
              <a:rPr lang="vi-VN" dirty="0"/>
              <a:t>Trên </a:t>
            </a:r>
            <a:r>
              <a:rPr lang="vi-VN" dirty="0" err="1"/>
              <a:t>slide</a:t>
            </a:r>
            <a:r>
              <a:rPr lang="vi-VN" dirty="0"/>
              <a:t> là ma trận nhầm lẫn dùng để đánh giá hiệu quả của mô hình phân loại khuôn mặt sau khi huấn luyện. Mỗi hàng và mỗi cột tương ứng với một lớp – tức là một nhân viên cụ thể với mã ID từ 101 đến 134</a:t>
            </a:r>
            <a:r>
              <a:rPr lang="en-US" dirty="0"/>
              <a:t>.</a:t>
            </a:r>
          </a:p>
          <a:p>
            <a:pPr marL="371532" indent="-371532">
              <a:buFont typeface="Arial" panose="020B0604020202020204" pitchFamily="34" charset="0"/>
              <a:buChar char="•"/>
            </a:pPr>
            <a:r>
              <a:rPr lang="vi-VN" dirty="0"/>
              <a:t>sử dụng 6 ảnh kiểm thử cho mỗi người để đánh giá độ chính xác. Ta thấy rằng hầu hết các ô trên đường chéo đều có giá trị bằng 6 – nghĩa là mô hình đã dự đoán chính xác toàn bộ 6 ảnh kiểm thử của từng người. Đặc biệt, </a:t>
            </a:r>
            <a:r>
              <a:rPr lang="vi-VN" b="1" dirty="0"/>
              <a:t>không có ô nào ngoài đường chéo mang giá trị khác 0</a:t>
            </a:r>
            <a:r>
              <a:rPr lang="vi-VN" dirty="0"/>
              <a:t>, cho thấy mô hình </a:t>
            </a:r>
            <a:r>
              <a:rPr lang="vi-VN" b="1" dirty="0"/>
              <a:t>không nhầm lẫn giữa các người với nhau</a:t>
            </a:r>
            <a:r>
              <a:rPr lang="vi-VN" dirty="0"/>
              <a:t> – đây là yếu tố rất quan trọng khi áp dụng vào thực tế như chấm công hay kiểm soát ra vào.</a:t>
            </a:r>
            <a:endParaRPr lang="en-US" dirty="0"/>
          </a:p>
          <a:p>
            <a:pPr marL="371532" indent="-371532">
              <a:buFont typeface="Arial" panose="020B0604020202020204" pitchFamily="34" charset="0"/>
              <a:buChar char="•"/>
            </a:pPr>
            <a:r>
              <a:rPr lang="vi-VN" dirty="0"/>
              <a:t>Một vài ô có giá trị nhỏ hơn 6, ví dụ như ID 110 có 4, ID 116 và 122 có 3. </a:t>
            </a:r>
            <a:r>
              <a:rPr lang="vi-VN" b="1" dirty="0"/>
              <a:t>Nguyên nhân không phải do mô hình dự đoán sai</a:t>
            </a:r>
            <a:r>
              <a:rPr lang="vi-VN" dirty="0"/>
              <a:t>, mà là do </a:t>
            </a:r>
            <a:r>
              <a:rPr lang="vi-VN" b="1" dirty="0"/>
              <a:t>các lớp này bị thiếu ảnh trong tập dữ liệu kiểm thử</a:t>
            </a:r>
            <a:r>
              <a:rPr lang="vi-VN" dirty="0"/>
              <a:t>, do đó số lần được đánh giá thấp hơn 6</a:t>
            </a:r>
            <a:endParaRPr lang="vi-VN" sz="1300" dirty="0"/>
          </a:p>
        </p:txBody>
      </p:sp>
    </p:spTree>
    <p:extLst>
      <p:ext uri="{BB962C8B-B14F-4D97-AF65-F5344CB8AC3E}">
        <p14:creationId xmlns:p14="http://schemas.microsoft.com/office/powerpoint/2010/main" val="2156547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DDBC3-A359-C1AB-BD5D-A352C4218E2A}"/>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111BB90-3F30-99F1-D9D9-86DEE89575B8}"/>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41418D66-B0D7-844F-AD29-10397F278696}"/>
              </a:ext>
            </a:extLst>
          </p:cNvPr>
          <p:cNvSpPr>
            <a:spLocks noGrp="1"/>
          </p:cNvSpPr>
          <p:nvPr>
            <p:ph type="body" idx="1"/>
          </p:nvPr>
        </p:nvSpPr>
        <p:spPr/>
        <p:txBody>
          <a:bodyPr/>
          <a:lstStyle/>
          <a:p>
            <a:r>
              <a:rPr lang="vi-VN" sz="1400" b="1"/>
              <a:t>kết quả đánh giá hệ thống nhận diện khuôn mặt bằng cách thử nghiệm trong nhiều điều kiện khác nhau, được thực hiện trên cùng một người để đảm bảo tính nhất quán. Các điều kiện gồm: thay đổi biểu cảm, đeo kính, ngược sáng và che mặt. Với mỗi điều kiện, em đo độ chính xác trong 10 lần thử nghiệm và tính trung bình để đánh giá độ ổn định của hệ thống.</a:t>
            </a:r>
            <a:endParaRPr lang="vi-VN" sz="1400"/>
          </a:p>
          <a:p>
            <a:r>
              <a:rPr lang="vi-VN" sz="1400"/>
              <a:t>Kết quả cho thấy, với biểu cảm khác nhau như cười, nghiêng đầu hoặc nhíu mày, hệ thống vẫn nhận diện tốt với độ chính xác trung bình đạt </a:t>
            </a:r>
            <a:r>
              <a:rPr lang="vi-VN" sz="1400" b="1"/>
              <a:t>83.4%</a:t>
            </a:r>
            <a:r>
              <a:rPr lang="vi-VN" sz="1400"/>
              <a:t>. Khi đeo kính, độ chính xác giảm còn </a:t>
            </a:r>
            <a:r>
              <a:rPr lang="vi-VN" sz="1400" b="1"/>
              <a:t>76.2%</a:t>
            </a:r>
            <a:r>
              <a:rPr lang="vi-VN" sz="1400"/>
              <a:t>, vì kính làm che một phần mắt – là đặc trưng rất quan trọng trong nhận diện. Trong điều kiện ngược sáng, hệ thống vẫn hoạt động khá ổn với </a:t>
            </a:r>
            <a:r>
              <a:rPr lang="vi-VN" sz="1400" b="1"/>
              <a:t>gần 80% độ chính xác</a:t>
            </a:r>
            <a:r>
              <a:rPr lang="vi-VN" sz="1400"/>
              <a:t>, nhờ mô hình vẫn giữ được thông tin hình học của khuôn mặt.</a:t>
            </a:r>
          </a:p>
          <a:p>
            <a:r>
              <a:rPr lang="vi-VN" sz="1400"/>
              <a:t>Tuy nhiên, khi thử nghiệm với che mặt – ví dụ như đeo khẩu trang – thì kết quả cho thấy hệ thống </a:t>
            </a:r>
            <a:r>
              <a:rPr lang="vi-VN" sz="1400" b="1"/>
              <a:t>không thể nhận diện chính xác</a:t>
            </a:r>
            <a:r>
              <a:rPr lang="vi-VN" sz="1400"/>
              <a:t>, và nhiều lần bị </a:t>
            </a:r>
            <a:r>
              <a:rPr lang="vi-VN" sz="1400" b="1"/>
              <a:t>nhận nhầm sang người khác</a:t>
            </a:r>
            <a:r>
              <a:rPr lang="vi-VN" sz="1400"/>
              <a:t>, với độ chính xác chỉ từ </a:t>
            </a:r>
            <a:r>
              <a:rPr lang="vi-VN" sz="1400" b="1"/>
              <a:t>0.2 đến 0.4</a:t>
            </a:r>
            <a:r>
              <a:rPr lang="vi-VN" sz="1400"/>
              <a:t>. Điều này là do phần lớn đặc trưng khuôn mặt như mũi và miệng đã bị che khuất hoàn toàn.</a:t>
            </a:r>
          </a:p>
          <a:p>
            <a:pPr marL="371532" indent="-371532">
              <a:buFont typeface="Arial" panose="020B0604020202020204" pitchFamily="34" charset="0"/>
              <a:buChar char="•"/>
            </a:pPr>
            <a:endParaRPr lang="vi-VN" sz="1300"/>
          </a:p>
        </p:txBody>
      </p:sp>
    </p:spTree>
    <p:extLst>
      <p:ext uri="{BB962C8B-B14F-4D97-AF65-F5344CB8AC3E}">
        <p14:creationId xmlns:p14="http://schemas.microsoft.com/office/powerpoint/2010/main" val="1069957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30626-9D2E-05E5-FA56-B03C9E2A6AE8}"/>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68F551FD-BA1E-ACE5-F4CB-98F2ED1DAFD7}"/>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22454ACA-F4DA-DF13-DC05-DEE61A3CCC3A}"/>
              </a:ext>
            </a:extLst>
          </p:cNvPr>
          <p:cNvSpPr>
            <a:spLocks noGrp="1"/>
          </p:cNvSpPr>
          <p:nvPr>
            <p:ph type="body" idx="1"/>
          </p:nvPr>
        </p:nvSpPr>
        <p:spPr/>
        <p:txBody>
          <a:bodyPr/>
          <a:lstStyle/>
          <a:p>
            <a:pPr marL="371532" indent="-371532">
              <a:buFont typeface="Arial" panose="020B0604020202020204" pitchFamily="34" charset="0"/>
              <a:buChar char="•"/>
            </a:pPr>
            <a:r>
              <a:rPr lang="en-US" sz="1300" err="1"/>
              <a:t>Cách</a:t>
            </a:r>
            <a:r>
              <a:rPr lang="en-US" sz="1300"/>
              <a:t> </a:t>
            </a:r>
            <a:r>
              <a:rPr lang="en-US" sz="1300" err="1"/>
              <a:t>xử</a:t>
            </a:r>
            <a:r>
              <a:rPr lang="en-US" sz="1300"/>
              <a:t> </a:t>
            </a:r>
            <a:r>
              <a:rPr lang="en-US" sz="1300" err="1"/>
              <a:t>lý</a:t>
            </a:r>
            <a:r>
              <a:rPr lang="en-US" sz="1300"/>
              <a:t> </a:t>
            </a:r>
            <a:r>
              <a:rPr lang="en-US" sz="1300" err="1"/>
              <a:t>với</a:t>
            </a:r>
            <a:r>
              <a:rPr lang="en-US" sz="1300"/>
              <a:t> </a:t>
            </a:r>
            <a:r>
              <a:rPr lang="en-US" sz="1300" err="1"/>
              <a:t>đầu</a:t>
            </a:r>
            <a:r>
              <a:rPr lang="en-US" sz="1300"/>
              <a:t> </a:t>
            </a:r>
            <a:r>
              <a:rPr lang="en-US" sz="1300" err="1"/>
              <a:t>ra</a:t>
            </a:r>
            <a:r>
              <a:rPr lang="en-US" sz="1300"/>
              <a:t> </a:t>
            </a:r>
            <a:r>
              <a:rPr lang="en-US" sz="1300" err="1"/>
              <a:t>của</a:t>
            </a:r>
            <a:r>
              <a:rPr lang="en-US" sz="1300"/>
              <a:t> </a:t>
            </a:r>
            <a:r>
              <a:rPr lang="en-US" sz="1300" err="1"/>
              <a:t>hệ</a:t>
            </a:r>
            <a:r>
              <a:rPr lang="en-US" sz="1300"/>
              <a:t> </a:t>
            </a:r>
            <a:r>
              <a:rPr lang="en-US" sz="1300" err="1"/>
              <a:t>thống</a:t>
            </a:r>
            <a:r>
              <a:rPr lang="en-US" sz="1300"/>
              <a:t>:</a:t>
            </a:r>
            <a:br>
              <a:rPr lang="en-US" sz="1300"/>
            </a:br>
            <a:r>
              <a:rPr lang="vi-VN" sz="1300"/>
              <a:t>https://www.youtube.com/watch?v=66D_HANo9ZU&amp;t=189s</a:t>
            </a:r>
          </a:p>
        </p:txBody>
      </p:sp>
    </p:spTree>
    <p:extLst>
      <p:ext uri="{BB962C8B-B14F-4D97-AF65-F5344CB8AC3E}">
        <p14:creationId xmlns:p14="http://schemas.microsoft.com/office/powerpoint/2010/main" val="1177353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4FDB9-7B8F-C931-3295-E4D8E2398F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43F73-DF7F-B647-9F6A-2B68412BD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804F5-06D2-7789-4582-43DAFD90E2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6475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075F4-10CD-B363-22C2-EBDB475B6FF1}"/>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B1716439-FD46-F4E5-B76C-F47AB44AD4DC}"/>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B9F9C485-E4E5-07A2-97CF-7A299BD08EED}"/>
              </a:ext>
            </a:extLst>
          </p:cNvPr>
          <p:cNvSpPr>
            <a:spLocks noGrp="1"/>
          </p:cNvSpPr>
          <p:nvPr>
            <p:ph type="body" idx="1"/>
          </p:nvPr>
        </p:nvSpPr>
        <p:spPr/>
        <p:txBody>
          <a:bodyPr/>
          <a:lstStyle/>
          <a:p>
            <a:pPr marL="371532" indent="-371532">
              <a:buFont typeface="Arial" panose="020B0604020202020204" pitchFamily="34" charset="0"/>
              <a:buChar char="•"/>
            </a:pPr>
            <a:endParaRPr lang="vi-VN" sz="1300"/>
          </a:p>
        </p:txBody>
      </p:sp>
    </p:spTree>
    <p:extLst>
      <p:ext uri="{BB962C8B-B14F-4D97-AF65-F5344CB8AC3E}">
        <p14:creationId xmlns:p14="http://schemas.microsoft.com/office/powerpoint/2010/main" val="2727984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19AA5-4ECC-57A9-F1B1-20B210BF2769}"/>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3910C004-CF3A-223C-9488-C4BD2C686179}"/>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B2A2D5BC-085B-66B1-F011-3908110FF8E6}"/>
              </a:ext>
            </a:extLst>
          </p:cNvPr>
          <p:cNvSpPr>
            <a:spLocks noGrp="1"/>
          </p:cNvSpPr>
          <p:nvPr>
            <p:ph type="body" idx="1"/>
          </p:nvPr>
        </p:nvSpPr>
        <p:spPr/>
        <p:txBody>
          <a:bodyPr/>
          <a:lstStyle/>
          <a:p>
            <a:pPr marL="371532" indent="-371532">
              <a:buFont typeface="Arial" panose="020B0604020202020204" pitchFamily="34" charset="0"/>
              <a:buChar char="•"/>
            </a:pPr>
            <a:r>
              <a:rPr lang="en-US" sz="1300" err="1"/>
              <a:t>Chấm</a:t>
            </a:r>
            <a:r>
              <a:rPr lang="en-US" sz="1300"/>
              <a:t> </a:t>
            </a:r>
            <a:r>
              <a:rPr lang="en-US" sz="1300" err="1"/>
              <a:t>công</a:t>
            </a:r>
            <a:r>
              <a:rPr lang="en-US" sz="1300"/>
              <a:t> 1 </a:t>
            </a:r>
            <a:r>
              <a:rPr lang="en-US" sz="1300" err="1"/>
              <a:t>nhan</a:t>
            </a:r>
            <a:r>
              <a:rPr lang="en-US" sz="1300"/>
              <a:t> </a:t>
            </a:r>
            <a:r>
              <a:rPr lang="en-US" sz="1300" err="1"/>
              <a:t>viên</a:t>
            </a:r>
            <a:r>
              <a:rPr lang="en-US" sz="1300"/>
              <a:t> </a:t>
            </a:r>
            <a:r>
              <a:rPr lang="en-US" sz="1300" err="1"/>
              <a:t>chưa</a:t>
            </a:r>
            <a:r>
              <a:rPr lang="en-US" sz="1300"/>
              <a:t> </a:t>
            </a:r>
            <a:r>
              <a:rPr lang="en-US" sz="1300" err="1"/>
              <a:t>có</a:t>
            </a:r>
            <a:r>
              <a:rPr lang="en-US" sz="1300"/>
              <a:t> </a:t>
            </a:r>
            <a:r>
              <a:rPr lang="en-US" sz="1300" err="1"/>
              <a:t>trong</a:t>
            </a:r>
            <a:r>
              <a:rPr lang="en-US" sz="1300"/>
              <a:t> CSDL</a:t>
            </a:r>
          </a:p>
          <a:p>
            <a:pPr marL="371532" indent="-371532">
              <a:buFont typeface="Arial" panose="020B0604020202020204" pitchFamily="34" charset="0"/>
              <a:buChar char="•"/>
            </a:pPr>
            <a:r>
              <a:rPr lang="en-US" sz="1300" err="1"/>
              <a:t>Thêm</a:t>
            </a:r>
            <a:r>
              <a:rPr lang="en-US" sz="1300"/>
              <a:t> </a:t>
            </a:r>
            <a:r>
              <a:rPr lang="en-US" sz="1300" err="1"/>
              <a:t>nhân</a:t>
            </a:r>
            <a:r>
              <a:rPr lang="en-US" sz="1300"/>
              <a:t> </a:t>
            </a:r>
            <a:r>
              <a:rPr lang="en-US" sz="1300" err="1"/>
              <a:t>viên</a:t>
            </a:r>
            <a:r>
              <a:rPr lang="en-US" sz="1300"/>
              <a:t> </a:t>
            </a:r>
            <a:r>
              <a:rPr lang="en-US" sz="1300" err="1"/>
              <a:t>đó</a:t>
            </a:r>
            <a:endParaRPr lang="en-US" sz="1300"/>
          </a:p>
          <a:p>
            <a:pPr marL="371532" indent="-371532">
              <a:buFont typeface="Arial" panose="020B0604020202020204" pitchFamily="34" charset="0"/>
              <a:buChar char="•"/>
            </a:pPr>
            <a:r>
              <a:rPr lang="en-US" sz="1300" err="1"/>
              <a:t>Chấm</a:t>
            </a:r>
            <a:r>
              <a:rPr lang="en-US" sz="1300"/>
              <a:t> </a:t>
            </a:r>
            <a:r>
              <a:rPr lang="en-US" sz="1300" err="1"/>
              <a:t>công</a:t>
            </a:r>
            <a:r>
              <a:rPr lang="en-US" sz="1300"/>
              <a:t> </a:t>
            </a:r>
            <a:r>
              <a:rPr lang="en-US" sz="1300" err="1"/>
              <a:t>nhân</a:t>
            </a:r>
            <a:r>
              <a:rPr lang="en-US" sz="1300"/>
              <a:t> </a:t>
            </a:r>
            <a:r>
              <a:rPr lang="en-US" sz="1300" err="1"/>
              <a:t>viên</a:t>
            </a:r>
            <a:endParaRPr lang="en-US" sz="1300"/>
          </a:p>
          <a:p>
            <a:pPr marL="371532" indent="-371532">
              <a:buFont typeface="Arial" panose="020B0604020202020204" pitchFamily="34" charset="0"/>
              <a:buChar char="•"/>
            </a:pPr>
            <a:r>
              <a:rPr lang="en-US" sz="1300" err="1"/>
              <a:t>Sửa</a:t>
            </a:r>
            <a:r>
              <a:rPr lang="en-US" sz="1300"/>
              <a:t> </a:t>
            </a:r>
            <a:r>
              <a:rPr lang="en-US" sz="1300" err="1"/>
              <a:t>thông</a:t>
            </a:r>
            <a:r>
              <a:rPr lang="en-US" sz="1300"/>
              <a:t> tin </a:t>
            </a:r>
            <a:r>
              <a:rPr lang="en-US" sz="1300" err="1"/>
              <a:t>nhân</a:t>
            </a:r>
            <a:r>
              <a:rPr lang="en-US" sz="1300"/>
              <a:t> </a:t>
            </a:r>
            <a:r>
              <a:rPr lang="en-US" sz="1300" err="1"/>
              <a:t>viên</a:t>
            </a:r>
            <a:r>
              <a:rPr lang="en-US" sz="1300"/>
              <a:t> </a:t>
            </a:r>
            <a:r>
              <a:rPr lang="en-US" sz="1300" err="1"/>
              <a:t>đó</a:t>
            </a:r>
            <a:endParaRPr lang="en-US" sz="1300"/>
          </a:p>
          <a:p>
            <a:pPr marL="371532" indent="-371532">
              <a:buFont typeface="Arial" panose="020B0604020202020204" pitchFamily="34" charset="0"/>
              <a:buChar char="•"/>
            </a:pPr>
            <a:r>
              <a:rPr lang="en-US" sz="1300" err="1"/>
              <a:t>Xóa</a:t>
            </a:r>
            <a:r>
              <a:rPr lang="en-US" sz="1300"/>
              <a:t> </a:t>
            </a:r>
            <a:r>
              <a:rPr lang="en-US" sz="1300" err="1"/>
              <a:t>nhân</a:t>
            </a:r>
            <a:r>
              <a:rPr lang="en-US" sz="1300"/>
              <a:t> </a:t>
            </a:r>
            <a:r>
              <a:rPr lang="en-US" sz="1300" err="1"/>
              <a:t>viên</a:t>
            </a:r>
            <a:endParaRPr lang="en-US" sz="1300"/>
          </a:p>
          <a:p>
            <a:pPr marL="371532" indent="-371532">
              <a:buFont typeface="Arial" panose="020B0604020202020204" pitchFamily="34" charset="0"/>
              <a:buChar char="•"/>
            </a:pPr>
            <a:r>
              <a:rPr lang="en-US" sz="1300" err="1"/>
              <a:t>Đổi</a:t>
            </a:r>
            <a:r>
              <a:rPr lang="en-US" sz="1300"/>
              <a:t> </a:t>
            </a:r>
            <a:r>
              <a:rPr lang="en-US" sz="1300" err="1"/>
              <a:t>mật</a:t>
            </a:r>
            <a:r>
              <a:rPr lang="en-US" sz="1300"/>
              <a:t> </a:t>
            </a:r>
            <a:r>
              <a:rPr lang="en-US" sz="1300" err="1"/>
              <a:t>khẩu</a:t>
            </a:r>
            <a:endParaRPr lang="en-US" sz="1300"/>
          </a:p>
          <a:p>
            <a:pPr marL="0" indent="0">
              <a:buFont typeface="Arial" panose="020B0604020202020204" pitchFamily="34" charset="0"/>
              <a:buNone/>
            </a:pPr>
            <a:r>
              <a:rPr lang="en-US" sz="1300"/>
              <a:t>==========================</a:t>
            </a:r>
          </a:p>
          <a:p>
            <a:pPr marL="371532" indent="-371532">
              <a:buFont typeface="Arial" panose="020B0604020202020204" pitchFamily="34" charset="0"/>
              <a:buChar char="•"/>
            </a:pPr>
            <a:r>
              <a:rPr lang="en-US" sz="1300" err="1"/>
              <a:t>Lọc</a:t>
            </a:r>
            <a:r>
              <a:rPr lang="en-US" sz="1300"/>
              <a:t> </a:t>
            </a:r>
            <a:r>
              <a:rPr lang="en-US" sz="1300" err="1"/>
              <a:t>thông</a:t>
            </a:r>
            <a:r>
              <a:rPr lang="en-US" sz="1300"/>
              <a:t> tin </a:t>
            </a:r>
            <a:r>
              <a:rPr lang="en-US" sz="1300" err="1"/>
              <a:t>và</a:t>
            </a:r>
            <a:r>
              <a:rPr lang="en-US" sz="1300"/>
              <a:t> </a:t>
            </a:r>
            <a:r>
              <a:rPr lang="en-US" sz="1300" err="1"/>
              <a:t>tải</a:t>
            </a:r>
            <a:r>
              <a:rPr lang="en-US" sz="1300"/>
              <a:t> file Excel</a:t>
            </a:r>
          </a:p>
          <a:p>
            <a:pPr marL="371532" indent="-371532">
              <a:buFont typeface="Arial" panose="020B0604020202020204" pitchFamily="34" charset="0"/>
              <a:buChar char="•"/>
            </a:pPr>
            <a:r>
              <a:rPr lang="en-US" sz="1300" err="1"/>
              <a:t>Đổi</a:t>
            </a:r>
            <a:r>
              <a:rPr lang="en-US" sz="1300"/>
              <a:t> </a:t>
            </a:r>
            <a:r>
              <a:rPr lang="en-US" sz="1300" err="1"/>
              <a:t>mật</a:t>
            </a:r>
            <a:r>
              <a:rPr lang="en-US" sz="1300"/>
              <a:t> </a:t>
            </a:r>
            <a:r>
              <a:rPr lang="en-US" sz="1300" err="1"/>
              <a:t>khẩu</a:t>
            </a:r>
            <a:endParaRPr lang="vi-VN" sz="1300"/>
          </a:p>
        </p:txBody>
      </p:sp>
    </p:spTree>
    <p:extLst>
      <p:ext uri="{BB962C8B-B14F-4D97-AF65-F5344CB8AC3E}">
        <p14:creationId xmlns:p14="http://schemas.microsoft.com/office/powerpoint/2010/main" val="2297100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999DB-6CEC-E1BE-6DB2-5E02B68E4871}"/>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AF295D3D-0BA3-5C97-EF52-6A060281DEEB}"/>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A4F5679E-AD9F-37E0-BF4D-75041917E95D}"/>
              </a:ext>
            </a:extLst>
          </p:cNvPr>
          <p:cNvSpPr>
            <a:spLocks noGrp="1"/>
          </p:cNvSpPr>
          <p:nvPr>
            <p:ph type="body" idx="1"/>
          </p:nvPr>
        </p:nvSpPr>
        <p:spPr/>
        <p:txBody>
          <a:bodyPr/>
          <a:lstStyle/>
          <a:p>
            <a:pPr marL="371532" indent="-371532">
              <a:buFont typeface="Arial" panose="020B0604020202020204" pitchFamily="34" charset="0"/>
              <a:buChar char="•"/>
            </a:pPr>
            <a:endParaRPr lang="vi-VN" sz="1300"/>
          </a:p>
        </p:txBody>
      </p:sp>
    </p:spTree>
    <p:extLst>
      <p:ext uri="{BB962C8B-B14F-4D97-AF65-F5344CB8AC3E}">
        <p14:creationId xmlns:p14="http://schemas.microsoft.com/office/powerpoint/2010/main" val="2675003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err="1">
                <a:effectLst/>
                <a:latin typeface="Times New Roman" panose="02020603050405020304" pitchFamily="18" charset="0"/>
                <a:ea typeface="Aptos" panose="020B0004020202020204" pitchFamily="34" charset="0"/>
              </a:rPr>
              <a:t>Nội</a:t>
            </a:r>
            <a:r>
              <a:rPr lang="en-US" sz="1800" kern="0">
                <a:effectLst/>
                <a:latin typeface="Times New Roman" panose="02020603050405020304" pitchFamily="18" charset="0"/>
                <a:ea typeface="Aptos" panose="020B0004020202020204" pitchFamily="34" charset="0"/>
              </a:rPr>
              <a:t> dung </a:t>
            </a:r>
            <a:r>
              <a:rPr lang="en-US" sz="1800" kern="0" err="1">
                <a:effectLst/>
                <a:latin typeface="Times New Roman" panose="02020603050405020304" pitchFamily="18" charset="0"/>
                <a:ea typeface="Aptos" panose="020B0004020202020204" pitchFamily="34" charset="0"/>
              </a:rPr>
              <a:t>trình</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bày</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của</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đề</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tài</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sẽ</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gồm</a:t>
            </a:r>
            <a:r>
              <a:rPr lang="en-US" sz="1800" kern="0">
                <a:effectLst/>
                <a:latin typeface="Times New Roman" panose="02020603050405020304" pitchFamily="18" charset="0"/>
                <a:ea typeface="Aptos" panose="020B0004020202020204" pitchFamily="34" charset="0"/>
              </a:rPr>
              <a:t> 5 phần</a:t>
            </a:r>
            <a:endParaRPr lang="en-US"/>
          </a:p>
        </p:txBody>
      </p:sp>
    </p:spTree>
    <p:extLst>
      <p:ext uri="{BB962C8B-B14F-4D97-AF65-F5344CB8AC3E}">
        <p14:creationId xmlns:p14="http://schemas.microsoft.com/office/powerpoint/2010/main" val="160550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endParaRPr lang="en-US"/>
          </a:p>
        </p:txBody>
      </p:sp>
    </p:spTree>
    <p:extLst>
      <p:ext uri="{BB962C8B-B14F-4D97-AF65-F5344CB8AC3E}">
        <p14:creationId xmlns:p14="http://schemas.microsoft.com/office/powerpoint/2010/main" val="3425705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A8D05-3583-38FC-4AF7-7346E9337E8B}"/>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84FF5D2E-0934-8D9C-8B57-941BA982DAF4}"/>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36165EE2-1F31-D600-3758-AB8A28F7C854}"/>
              </a:ext>
            </a:extLst>
          </p:cNvPr>
          <p:cNvSpPr>
            <a:spLocks noGrp="1"/>
          </p:cNvSpPr>
          <p:nvPr>
            <p:ph type="body" idx="1"/>
          </p:nvPr>
        </p:nvSpPr>
        <p:spPr/>
        <p:txBody>
          <a:bodyPr/>
          <a:lstStyle/>
          <a:p>
            <a:pPr algn="just"/>
            <a:r>
              <a:rPr lang="en-US" sz="1800" kern="0" err="1">
                <a:effectLst/>
                <a:latin typeface="Times New Roman" panose="02020603050405020304" pitchFamily="18" charset="0"/>
                <a:ea typeface="Aptos" panose="020B0004020202020204" pitchFamily="34" charset="0"/>
              </a:rPr>
              <a:t>Nhóm</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cũng</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xác</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định</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Mục</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tiêu</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của</a:t>
            </a:r>
            <a:r>
              <a:rPr lang="en-US" sz="1800" kern="0">
                <a:effectLst/>
                <a:latin typeface="Times New Roman" panose="02020603050405020304" pitchFamily="18" charset="0"/>
                <a:ea typeface="Aptos" panose="020B0004020202020204" pitchFamily="34" charset="0"/>
              </a:rPr>
              <a:t> ĐATN</a:t>
            </a:r>
            <a:endParaRPr lang="en-US"/>
          </a:p>
        </p:txBody>
      </p:sp>
    </p:spTree>
    <p:extLst>
      <p:ext uri="{BB962C8B-B14F-4D97-AF65-F5344CB8AC3E}">
        <p14:creationId xmlns:p14="http://schemas.microsoft.com/office/powerpoint/2010/main" val="2447553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0BBB4-07EF-E5CE-8B7E-BC3A36641211}"/>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FF897C86-69B6-F443-F4BA-5C913895B2CA}"/>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27EBB37E-57E6-3BEE-2722-D9CD3BDDD688}"/>
              </a:ext>
            </a:extLst>
          </p:cNvPr>
          <p:cNvSpPr>
            <a:spLocks noGrp="1"/>
          </p:cNvSpPr>
          <p:nvPr>
            <p:ph type="body" idx="1"/>
          </p:nvPr>
        </p:nvSpPr>
        <p:spPr/>
        <p:txBody>
          <a:bodyPr/>
          <a:lstStyle/>
          <a:p>
            <a:pPr marL="185766" indent="-185766">
              <a:buFont typeface="Arial" panose="020B0604020202020204" pitchFamily="34" charset="0"/>
              <a:buChar char="•"/>
            </a:pPr>
            <a:r>
              <a:rPr lang="en-US" sz="1800" kern="0" err="1">
                <a:effectLst/>
                <a:latin typeface="Times New Roman" panose="02020603050405020304" pitchFamily="18" charset="0"/>
                <a:ea typeface="Aptos" panose="020B0004020202020204" pitchFamily="34" charset="0"/>
              </a:rPr>
              <a:t>Mediapipe</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phát</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hiện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khuôn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mặt</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và</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tạo</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một</a:t>
            </a:r>
            <a:r>
              <a:rPr lang="en-US" sz="1800" kern="0">
                <a:effectLst/>
                <a:latin typeface="Times New Roman" panose="02020603050405020304" pitchFamily="18" charset="0"/>
                <a:ea typeface="Aptos" panose="020B0004020202020204" pitchFamily="34" charset="0"/>
              </a:rPr>
              <a:t> B</a:t>
            </a:r>
            <a:r>
              <a:rPr lang="vi-VN" sz="1800" kern="0">
                <a:effectLst/>
                <a:latin typeface="Times New Roman" panose="02020603050405020304" pitchFamily="18" charset="0"/>
                <a:ea typeface="Aptos" panose="020B0004020202020204" pitchFamily="34" charset="0"/>
              </a:rPr>
              <a:t>ounding box</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thông</a:t>
            </a:r>
            <a:r>
              <a:rPr lang="en-US" sz="1800" kern="0">
                <a:effectLst/>
                <a:latin typeface="Times New Roman" panose="02020603050405020304" pitchFamily="18" charset="0"/>
                <a:ea typeface="Aptos" panose="020B0004020202020204" pitchFamily="34" charset="0"/>
              </a:rPr>
              <a:t> qua </a:t>
            </a:r>
            <a:r>
              <a:rPr lang="en-US" sz="1800" kern="0" err="1">
                <a:effectLst/>
                <a:latin typeface="Times New Roman" panose="02020603050405020304" pitchFamily="18" charset="0"/>
                <a:ea typeface="Aptos" panose="020B0004020202020204" pitchFamily="34" charset="0"/>
              </a:rPr>
              <a:t>các</a:t>
            </a:r>
            <a:r>
              <a:rPr lang="en-US" sz="1800" kern="0">
                <a:effectLst/>
                <a:latin typeface="Times New Roman" panose="02020603050405020304" pitchFamily="18" charset="0"/>
                <a:ea typeface="Aptos" panose="020B0004020202020204" pitchFamily="34" charset="0"/>
              </a:rPr>
              <a:t> </a:t>
            </a:r>
            <a:r>
              <a:rPr lang="en-US" sz="1800" i="1" kern="0">
                <a:effectLst/>
                <a:highlight>
                  <a:srgbClr val="FFFF00"/>
                </a:highlight>
                <a:latin typeface="Times New Roman" panose="02020603050405020304" pitchFamily="18" charset="0"/>
                <a:ea typeface="Aptos" panose="020B0004020202020204" pitchFamily="34" charset="0"/>
              </a:rPr>
              <a:t>“key facial landmarks – 6 </a:t>
            </a:r>
            <a:r>
              <a:rPr lang="en-US" sz="1800" i="1" kern="0" err="1">
                <a:effectLst/>
                <a:highlight>
                  <a:srgbClr val="FFFF00"/>
                </a:highlight>
                <a:latin typeface="Times New Roman" panose="02020603050405020304" pitchFamily="18" charset="0"/>
                <a:ea typeface="Aptos" panose="020B0004020202020204" pitchFamily="34" charset="0"/>
              </a:rPr>
              <a:t>điểm</a:t>
            </a:r>
            <a:r>
              <a:rPr lang="en-US" sz="1800" i="1" kern="0">
                <a:effectLst/>
                <a:highlight>
                  <a:srgbClr val="FFFF00"/>
                </a:highlight>
                <a:latin typeface="Times New Roman" panose="02020603050405020304" pitchFamily="18" charset="0"/>
                <a:ea typeface="Aptos" panose="020B0004020202020204" pitchFamily="34" charset="0"/>
              </a:rPr>
              <a:t> </a:t>
            </a:r>
            <a:r>
              <a:rPr lang="en-US" sz="1800" i="1" kern="0" err="1">
                <a:effectLst/>
                <a:highlight>
                  <a:srgbClr val="FFFF00"/>
                </a:highlight>
                <a:latin typeface="Times New Roman" panose="02020603050405020304" pitchFamily="18" charset="0"/>
                <a:ea typeface="Aptos" panose="020B0004020202020204" pitchFamily="34" charset="0"/>
              </a:rPr>
              <a:t>mốc</a:t>
            </a:r>
            <a:r>
              <a:rPr lang="en-US" sz="1800" i="1" kern="0">
                <a:effectLst/>
                <a:highlight>
                  <a:srgbClr val="FFFF00"/>
                </a:highlight>
                <a:latin typeface="Times New Roman" panose="02020603050405020304" pitchFamily="18" charset="0"/>
                <a:ea typeface="Aptos" panose="020B0004020202020204" pitchFamily="34" charset="0"/>
              </a:rPr>
              <a:t>”</a:t>
            </a:r>
          </a:p>
          <a:p>
            <a:pPr marL="185766" indent="-185766">
              <a:buFont typeface="Arial" panose="020B0604020202020204" pitchFamily="34" charset="0"/>
              <a:buChar char="•"/>
            </a:pPr>
            <a:endParaRPr lang="en-US" sz="1100">
              <a:latin typeface="Arial (Body)"/>
            </a:endParaRPr>
          </a:p>
          <a:p>
            <a:pPr marL="185766" indent="-185766">
              <a:buFont typeface="Arial" panose="020B0604020202020204" pitchFamily="34" charset="0"/>
              <a:buChar char="•"/>
            </a:pPr>
            <a:r>
              <a:rPr lang="vi-VN" sz="1100">
                <a:latin typeface="Arial (Body)"/>
              </a:rPr>
              <a:t>Ảnh được tiền xử lý và chuẩn hóa trước khi đưa vào FaceNet.</a:t>
            </a:r>
            <a:endParaRPr lang="en-US" sz="1100">
              <a:latin typeface="Arial (Body)"/>
            </a:endParaRPr>
          </a:p>
          <a:p>
            <a:pPr marL="185766" indent="-185766">
              <a:buFont typeface="Arial" panose="020B0604020202020204" pitchFamily="34" charset="0"/>
              <a:buChar char="•"/>
            </a:pPr>
            <a:endParaRPr lang="en-US" sz="1100">
              <a:latin typeface="Arial (Body)"/>
            </a:endParaRPr>
          </a:p>
          <a:p>
            <a:pPr marL="185766" indent="-185766">
              <a:buFont typeface="Arial" panose="020B0604020202020204" pitchFamily="34" charset="0"/>
              <a:buChar char="•"/>
            </a:pPr>
            <a:r>
              <a:rPr lang="en-US" sz="1100" err="1">
                <a:latin typeface="Arial (Body)"/>
              </a:rPr>
              <a:t>Nhóm</a:t>
            </a:r>
            <a:r>
              <a:rPr lang="en-US" sz="1100">
                <a:latin typeface="Arial (Body)"/>
              </a:rPr>
              <a:t> </a:t>
            </a:r>
            <a:r>
              <a:rPr lang="en-US" sz="1100" err="1">
                <a:latin typeface="Arial (Body)"/>
              </a:rPr>
              <a:t>tái</a:t>
            </a:r>
            <a:r>
              <a:rPr lang="en-US" sz="1100">
                <a:latin typeface="Arial (Body)"/>
              </a:rPr>
              <a:t> </a:t>
            </a:r>
            <a:r>
              <a:rPr lang="en-US" sz="1100" err="1">
                <a:latin typeface="Arial (Body)"/>
              </a:rPr>
              <a:t>sử</a:t>
            </a:r>
            <a:r>
              <a:rPr lang="en-US" sz="1100">
                <a:latin typeface="Arial (Body)"/>
              </a:rPr>
              <a:t> </a:t>
            </a:r>
            <a:r>
              <a:rPr lang="en-US" sz="1100" err="1">
                <a:latin typeface="Arial (Body)"/>
              </a:rPr>
              <a:t>dụng</a:t>
            </a:r>
            <a:r>
              <a:rPr lang="en-US" sz="1100">
                <a:latin typeface="Arial (Body)"/>
              </a:rPr>
              <a:t> pre-trained model </a:t>
            </a:r>
            <a:r>
              <a:rPr lang="en-US" sz="1100" err="1">
                <a:latin typeface="Arial (Body)"/>
              </a:rPr>
              <a:t>FaceNet</a:t>
            </a:r>
            <a:r>
              <a:rPr lang="en-US" sz="1100">
                <a:latin typeface="Arial (Body)"/>
              </a:rPr>
              <a:t> </a:t>
            </a:r>
            <a:r>
              <a:rPr lang="en-US" sz="1800" kern="0" err="1">
                <a:effectLst/>
                <a:latin typeface="Times New Roman" panose="02020603050405020304" pitchFamily="18" charset="0"/>
              </a:rPr>
              <a:t>đã</a:t>
            </a:r>
            <a:r>
              <a:rPr lang="en-US" sz="1800" kern="0">
                <a:effectLst/>
                <a:latin typeface="Times New Roman" panose="02020603050405020304" pitchFamily="18" charset="0"/>
              </a:rPr>
              <a:t> </a:t>
            </a:r>
            <a:r>
              <a:rPr lang="en-US" sz="1800" kern="0" err="1">
                <a:effectLst/>
                <a:latin typeface="Times New Roman" panose="02020603050405020304" pitchFamily="18" charset="0"/>
              </a:rPr>
              <a:t>được</a:t>
            </a:r>
            <a:r>
              <a:rPr lang="en-US" sz="1800" kern="0">
                <a:effectLst/>
                <a:latin typeface="Times New Roman" panose="02020603050405020304" pitchFamily="18" charset="0"/>
              </a:rPr>
              <a:t> </a:t>
            </a:r>
            <a:r>
              <a:rPr lang="en-US" sz="1800" kern="0" err="1">
                <a:effectLst/>
                <a:latin typeface="Times New Roman" panose="02020603050405020304" pitchFamily="18" charset="0"/>
                <a:ea typeface="Aptos" panose="020B0004020202020204" pitchFamily="34" charset="0"/>
              </a:rPr>
              <a:t>huấn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luyện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trước</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đó</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với</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tập</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dữ</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liệu</a:t>
            </a:r>
            <a:r>
              <a:rPr lang="en-US" sz="1800" kern="0">
                <a:effectLst/>
                <a:latin typeface="Times New Roman" panose="02020603050405020304" pitchFamily="18" charset="0"/>
                <a:ea typeface="Aptos" panose="020B0004020202020204" pitchFamily="34" charset="0"/>
              </a:rPr>
              <a:t> VGGFace2</a:t>
            </a:r>
            <a:endParaRPr lang="en-US" sz="1100">
              <a:latin typeface="Arial (Body)"/>
            </a:endParaRPr>
          </a:p>
          <a:p>
            <a:pPr marL="185766" indent="-185766">
              <a:buFont typeface="Arial" panose="020B0604020202020204" pitchFamily="34" charset="0"/>
              <a:buChar char="•"/>
            </a:pPr>
            <a:endParaRPr lang="en-US" sz="1100">
              <a:latin typeface="Arial (Body)"/>
            </a:endParaRPr>
          </a:p>
          <a:p>
            <a:pPr marL="185766" indent="-185766">
              <a:buFont typeface="Arial" panose="020B0604020202020204" pitchFamily="34" charset="0"/>
              <a:buChar char="•"/>
            </a:pPr>
            <a:r>
              <a:rPr lang="vi-VN" sz="1100">
                <a:latin typeface="Arial (Body)"/>
              </a:rPr>
              <a:t>Kết quả đầu ra</a:t>
            </a:r>
            <a:r>
              <a:rPr lang="en-US" sz="1100">
                <a:latin typeface="Arial (Body)"/>
              </a:rPr>
              <a:t> vector 512D</a:t>
            </a:r>
            <a:r>
              <a:rPr lang="vi-VN" sz="1100">
                <a:latin typeface="Arial (Body)"/>
              </a:rPr>
              <a:t> được lưu lại để huấn luyện và nhận diện.</a:t>
            </a:r>
            <a:endParaRPr lang="en-US" sz="1100">
              <a:latin typeface="Arial (Body)"/>
            </a:endParaRPr>
          </a:p>
          <a:p>
            <a:pPr marL="185766" indent="-185766">
              <a:buFont typeface="Arial" panose="020B0604020202020204" pitchFamily="34" charset="0"/>
              <a:buChar char="•"/>
            </a:pPr>
            <a:endParaRPr lang="en-US" sz="1100"/>
          </a:p>
          <a:p>
            <a:pPr marL="185766" marR="0" lvl="0" indent="-185766" algn="just" defTabSz="99075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100" kern="1200">
                <a:solidFill>
                  <a:srgbClr val="000000"/>
                </a:solidFill>
                <a:effectLst/>
                <a:latin typeface="Arial" panose="020B0604020202020204" pitchFamily="34" charset="0"/>
                <a:ea typeface="+mn-ea"/>
                <a:cs typeface="+mn-cs"/>
              </a:rPr>
              <a:t>Mô hình SVC </a:t>
            </a:r>
            <a:r>
              <a:rPr lang="vi-VN" sz="1100"/>
              <a:t>Phân loại embedding từ FaceNet. </a:t>
            </a:r>
            <a:endParaRPr lang="en-US" sz="1100"/>
          </a:p>
          <a:p>
            <a:pPr marL="185766" indent="-185766" algn="just" defTabSz="990752">
              <a:buFont typeface="Arial" panose="020B0604020202020204" pitchFamily="34" charset="0"/>
              <a:buChar char="•"/>
              <a:defRPr/>
            </a:pPr>
            <a:endParaRPr lang="en-US" sz="1100"/>
          </a:p>
          <a:p>
            <a:pPr marL="185766" indent="-185766" algn="just">
              <a:buFont typeface="Arial" panose="020B0604020202020204" pitchFamily="34" charset="0"/>
              <a:buChar char="•"/>
            </a:pPr>
            <a:endParaRPr lang="en-US" sz="1100"/>
          </a:p>
        </p:txBody>
      </p:sp>
    </p:spTree>
    <p:extLst>
      <p:ext uri="{BB962C8B-B14F-4D97-AF65-F5344CB8AC3E}">
        <p14:creationId xmlns:p14="http://schemas.microsoft.com/office/powerpoint/2010/main" val="382257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674D0-C1F2-642D-E6BA-CFB906D64696}"/>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0199976A-3020-5A0C-A99D-645D369C3D23}"/>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D42E1FA8-7A30-57CC-831C-C774A5D0D0DA}"/>
              </a:ext>
            </a:extLst>
          </p:cNvPr>
          <p:cNvSpPr>
            <a:spLocks noGrp="1"/>
          </p:cNvSpPr>
          <p:nvPr>
            <p:ph type="body" idx="1"/>
          </p:nvPr>
        </p:nvSpPr>
        <p:spPr/>
        <p:txBody>
          <a:bodyPr/>
          <a:lstStyle/>
          <a:p>
            <a:pPr marL="285750" indent="-285750">
              <a:lnSpc>
                <a:spcPct val="150000"/>
              </a:lnSpc>
              <a:buFont typeface="Arial" panose="020B0604020202020204" pitchFamily="34" charset="0"/>
              <a:buChar char="•"/>
            </a:pPr>
            <a:r>
              <a:rPr lang="en-US" sz="1800" kern="0" err="1">
                <a:effectLst/>
                <a:highlight>
                  <a:srgbClr val="00FF00"/>
                </a:highlight>
                <a:latin typeface="Times New Roman" panose="02020603050405020304" pitchFamily="18" charset="0"/>
                <a:ea typeface="Aptos" panose="020B0004020202020204" pitchFamily="34" charset="0"/>
              </a:rPr>
              <a:t>Xem</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xét</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về</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một</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ví</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dụ</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để</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rõ</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hơn</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về</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cách</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hoạt</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động</a:t>
            </a:r>
            <a:r>
              <a:rPr lang="en-US" sz="1800" kern="0">
                <a:effectLst/>
                <a:highlight>
                  <a:srgbClr val="00FF00"/>
                </a:highlight>
                <a:latin typeface="Times New Roman" panose="02020603050405020304" pitchFamily="18" charset="0"/>
                <a:ea typeface="Aptos" panose="020B0004020202020204" pitchFamily="34" charset="0"/>
              </a:rPr>
              <a:t> </a:t>
            </a:r>
            <a:r>
              <a:rPr lang="en-US" sz="1800" kern="0" err="1">
                <a:effectLst/>
                <a:highlight>
                  <a:srgbClr val="00FF00"/>
                </a:highlight>
                <a:latin typeface="Times New Roman" panose="02020603050405020304" pitchFamily="18" charset="0"/>
                <a:ea typeface="Aptos" panose="020B0004020202020204" pitchFamily="34" charset="0"/>
              </a:rPr>
              <a:t>của</a:t>
            </a:r>
            <a:r>
              <a:rPr lang="en-US" sz="1800" kern="0">
                <a:effectLst/>
                <a:highlight>
                  <a:srgbClr val="00FF00"/>
                </a:highlight>
                <a:latin typeface="Times New Roman" panose="02020603050405020304" pitchFamily="18" charset="0"/>
                <a:ea typeface="Aptos" panose="020B0004020202020204" pitchFamily="34" charset="0"/>
              </a:rPr>
              <a:t> SVC:</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trong</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bề</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mặt</a:t>
            </a:r>
            <a:r>
              <a:rPr lang="en-US" sz="1800" kern="0">
                <a:effectLst/>
                <a:latin typeface="Times New Roman" panose="02020603050405020304" pitchFamily="18" charset="0"/>
                <a:ea typeface="Aptos" panose="020B0004020202020204" pitchFamily="34" charset="0"/>
              </a:rPr>
              <a:t> 2D </a:t>
            </a:r>
            <a:r>
              <a:rPr lang="en-US" sz="1800" kern="0" err="1">
                <a:effectLst/>
                <a:latin typeface="Times New Roman" panose="02020603050405020304" pitchFamily="18" charset="0"/>
                <a:ea typeface="Aptos" panose="020B0004020202020204" pitchFamily="34" charset="0"/>
              </a:rPr>
              <a:t>thì</a:t>
            </a:r>
            <a:r>
              <a:rPr lang="en-US" sz="1800" kern="0">
                <a:effectLst/>
                <a:latin typeface="Times New Roman" panose="02020603050405020304" pitchFamily="18" charset="0"/>
                <a:ea typeface="Aptos" panose="020B0004020202020204" pitchFamily="34" charset="0"/>
              </a:rPr>
              <a:t> 2 </a:t>
            </a:r>
            <a:r>
              <a:rPr lang="en-US" sz="1800" kern="0" err="1">
                <a:effectLst/>
                <a:latin typeface="Times New Roman" panose="02020603050405020304" pitchFamily="18" charset="0"/>
                <a:ea typeface="Aptos" panose="020B0004020202020204" pitchFamily="34" charset="0"/>
              </a:rPr>
              <a:t>cụm</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dữ</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liệu</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đỏ</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và</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đen</a:t>
            </a:r>
            <a:r>
              <a:rPr lang="en-US" sz="1800" kern="0">
                <a:effectLst/>
                <a:latin typeface="Times New Roman" panose="02020603050405020304" pitchFamily="18" charset="0"/>
                <a:ea typeface="Aptos" panose="020B0004020202020204" pitchFamily="34" charset="0"/>
              </a:rPr>
              <a:t> </a:t>
            </a:r>
            <a:r>
              <a:rPr lang="en-US" sz="1800" b="1" i="1" kern="0" err="1">
                <a:effectLst/>
                <a:latin typeface="Times New Roman" panose="02020603050405020304" pitchFamily="18" charset="0"/>
                <a:ea typeface="Aptos" panose="020B0004020202020204" pitchFamily="34" charset="0"/>
              </a:rPr>
              <a:t>khó</a:t>
            </a:r>
            <a:r>
              <a:rPr lang="en-US" sz="1800" b="1" i="1" kern="0">
                <a:effectLst/>
                <a:latin typeface="Times New Roman" panose="02020603050405020304" pitchFamily="18" charset="0"/>
                <a:ea typeface="Aptos" panose="020B0004020202020204" pitchFamily="34" charset="0"/>
              </a:rPr>
              <a:t> </a:t>
            </a:r>
            <a:r>
              <a:rPr lang="en-US" sz="1800" b="1" i="1" kern="0" err="1">
                <a:effectLst/>
                <a:latin typeface="Times New Roman" panose="02020603050405020304" pitchFamily="18" charset="0"/>
                <a:ea typeface="Aptos" panose="020B0004020202020204" pitchFamily="34" charset="0"/>
              </a:rPr>
              <a:t>mà</a:t>
            </a:r>
            <a:r>
              <a:rPr lang="en-US" sz="1800" b="1" i="1" kern="0">
                <a:effectLst/>
                <a:latin typeface="Times New Roman" panose="02020603050405020304" pitchFamily="18" charset="0"/>
                <a:ea typeface="Aptos" panose="020B0004020202020204" pitchFamily="34" charset="0"/>
              </a:rPr>
              <a:t> </a:t>
            </a:r>
            <a:r>
              <a:rPr lang="en-US" sz="1800" b="1" i="1" kern="0" err="1">
                <a:effectLst/>
                <a:latin typeface="Times New Roman" panose="02020603050405020304" pitchFamily="18" charset="0"/>
                <a:ea typeface="Aptos" panose="020B0004020202020204" pitchFamily="34" charset="0"/>
              </a:rPr>
              <a:t>phân</a:t>
            </a:r>
            <a:r>
              <a:rPr lang="en-US" sz="1800" b="1" i="1" kern="0">
                <a:effectLst/>
                <a:latin typeface="Times New Roman" panose="02020603050405020304" pitchFamily="18" charset="0"/>
                <a:ea typeface="Aptos" panose="020B0004020202020204" pitchFamily="34" charset="0"/>
              </a:rPr>
              <a:t> </a:t>
            </a:r>
            <a:r>
              <a:rPr lang="en-US" sz="1800" b="1" i="1" kern="0" err="1">
                <a:effectLst/>
                <a:latin typeface="Times New Roman" panose="02020603050405020304" pitchFamily="18" charset="0"/>
                <a:ea typeface="Aptos" panose="020B0004020202020204" pitchFamily="34" charset="0"/>
              </a:rPr>
              <a:t>loại</a:t>
            </a:r>
            <a:r>
              <a:rPr lang="en-US" sz="1800" b="1" i="1" kern="0">
                <a:effectLst/>
                <a:latin typeface="Times New Roman" panose="02020603050405020304" pitchFamily="18" charset="0"/>
                <a:ea typeface="Aptos" panose="020B0004020202020204" pitchFamily="34" charset="0"/>
              </a:rPr>
              <a:t>, </a:t>
            </a:r>
            <a:r>
              <a:rPr lang="en-US" sz="1800" b="1" i="1" kern="0" err="1">
                <a:effectLst/>
                <a:latin typeface="Times New Roman" panose="02020603050405020304" pitchFamily="18" charset="0"/>
                <a:ea typeface="Aptos" panose="020B0004020202020204" pitchFamily="34" charset="0"/>
              </a:rPr>
              <a:t>tách</a:t>
            </a:r>
            <a:r>
              <a:rPr lang="en-US" sz="1800" b="1" i="1" kern="0">
                <a:effectLst/>
                <a:latin typeface="Times New Roman" panose="02020603050405020304" pitchFamily="18" charset="0"/>
                <a:ea typeface="Aptos" panose="020B0004020202020204" pitchFamily="34" charset="0"/>
              </a:rPr>
              <a:t> </a:t>
            </a:r>
            <a:r>
              <a:rPr lang="en-US" sz="1800" b="1" i="1" kern="0" err="1">
                <a:effectLst/>
                <a:latin typeface="Times New Roman" panose="02020603050405020304" pitchFamily="18" charset="0"/>
                <a:ea typeface="Aptos" panose="020B0004020202020204" pitchFamily="34" charset="0"/>
              </a:rPr>
              <a:t>riêng</a:t>
            </a:r>
            <a:r>
              <a:rPr lang="en-US" sz="1800" b="1" i="1" kern="0">
                <a:effectLst/>
                <a:latin typeface="Times New Roman" panose="02020603050405020304" pitchFamily="18" charset="0"/>
                <a:ea typeface="Aptos" panose="020B0004020202020204" pitchFamily="34" charset="0"/>
              </a:rPr>
              <a:t> </a:t>
            </a:r>
            <a:r>
              <a:rPr lang="en-US" sz="1800" b="1" i="1" kern="0" err="1">
                <a:effectLst/>
                <a:latin typeface="Times New Roman" panose="02020603050405020304" pitchFamily="18" charset="0"/>
                <a:ea typeface="Aptos" panose="020B0004020202020204" pitchFamily="34" charset="0"/>
              </a:rPr>
              <a:t>được</a:t>
            </a:r>
            <a:r>
              <a:rPr lang="en-US" sz="1800" b="1" i="1" kern="0">
                <a:effectLst/>
                <a:latin typeface="Times New Roman" panose="02020603050405020304" pitchFamily="18" charset="0"/>
                <a:ea typeface="Aptos" panose="020B0004020202020204" pitchFamily="34" charset="0"/>
              </a:rPr>
              <a:t> </a:t>
            </a:r>
            <a:r>
              <a:rPr lang="en-US" sz="1800" b="1" i="1" kern="0" err="1">
                <a:effectLst/>
                <a:latin typeface="Times New Roman" panose="02020603050405020304" pitchFamily="18" charset="0"/>
                <a:ea typeface="Aptos" panose="020B0004020202020204" pitchFamily="34" charset="0"/>
              </a:rPr>
              <a:t>với</a:t>
            </a:r>
            <a:r>
              <a:rPr lang="en-US" sz="1800" b="1" i="1" kern="0">
                <a:effectLst/>
                <a:latin typeface="Times New Roman" panose="02020603050405020304" pitchFamily="18" charset="0"/>
                <a:ea typeface="Aptos" panose="020B0004020202020204" pitchFamily="34" charset="0"/>
              </a:rPr>
              <a:t> </a:t>
            </a:r>
            <a:r>
              <a:rPr lang="en-US" sz="1800" b="1" i="1" kern="0" err="1">
                <a:effectLst/>
                <a:latin typeface="Times New Roman" panose="02020603050405020304" pitchFamily="18" charset="0"/>
                <a:ea typeface="Aptos" panose="020B0004020202020204" pitchFamily="34" charset="0"/>
              </a:rPr>
              <a:t>nhau</a:t>
            </a:r>
            <a:r>
              <a:rPr lang="en-US" sz="1800" kern="0">
                <a:effectLst/>
                <a:latin typeface="Times New Roman" panose="02020603050405020304" pitchFamily="18" charset="0"/>
                <a:ea typeface="Aptos" panose="020B0004020202020204" pitchFamily="34" charset="0"/>
              </a:rPr>
              <a:t>, </a:t>
            </a:r>
          </a:p>
          <a:p>
            <a:pPr marL="285750" indent="-285750">
              <a:lnSpc>
                <a:spcPct val="150000"/>
              </a:lnSpc>
              <a:buFont typeface="Arial" panose="020B0604020202020204" pitchFamily="34" charset="0"/>
              <a:buChar char="•"/>
            </a:pPr>
            <a:r>
              <a:rPr lang="en-US" sz="1800" kern="0" err="1">
                <a:effectLst/>
                <a:latin typeface="Times New Roman" panose="02020603050405020304" pitchFamily="18" charset="0"/>
                <a:ea typeface="Aptos" panose="020B0004020202020204" pitchFamily="34" charset="0"/>
              </a:rPr>
              <a:t>Chúng</a:t>
            </a:r>
            <a:r>
              <a:rPr lang="en-US" sz="1800" kern="0">
                <a:effectLst/>
                <a:latin typeface="Times New Roman" panose="02020603050405020304" pitchFamily="18" charset="0"/>
                <a:ea typeface="Aptos" panose="020B0004020202020204" pitchFamily="34" charset="0"/>
              </a:rPr>
              <a:t> ta </a:t>
            </a:r>
            <a:r>
              <a:rPr lang="en-US" sz="1800" kern="0" err="1">
                <a:effectLst/>
                <a:latin typeface="Times New Roman" panose="02020603050405020304" pitchFamily="18" charset="0"/>
                <a:ea typeface="Aptos" panose="020B0004020202020204" pitchFamily="34" charset="0"/>
              </a:rPr>
              <a:t>sẽ</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thực</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hiện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chuyển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đổi</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không</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gian</a:t>
            </a:r>
            <a:r>
              <a:rPr lang="en-US" sz="1800" kern="0">
                <a:effectLst/>
                <a:latin typeface="Times New Roman" panose="02020603050405020304" pitchFamily="18" charset="0"/>
                <a:ea typeface="Aptos" panose="020B0004020202020204" pitchFamily="34" charset="0"/>
              </a:rPr>
              <a:t> ban </a:t>
            </a:r>
            <a:r>
              <a:rPr lang="en-US" sz="1800" kern="0" err="1">
                <a:effectLst/>
                <a:latin typeface="Times New Roman" panose="02020603050405020304" pitchFamily="18" charset="0"/>
                <a:ea typeface="Aptos" panose="020B0004020202020204" pitchFamily="34" charset="0"/>
              </a:rPr>
              <a:t>đầu</a:t>
            </a:r>
            <a:r>
              <a:rPr lang="en-US" sz="1800" kern="0">
                <a:effectLst/>
                <a:latin typeface="Times New Roman" panose="02020603050405020304" pitchFamily="18" charset="0"/>
                <a:ea typeface="Aptos" panose="020B0004020202020204" pitchFamily="34" charset="0"/>
              </a:rPr>
              <a:t> sang </a:t>
            </a:r>
            <a:r>
              <a:rPr lang="en-US" sz="1800" kern="0" err="1">
                <a:effectLst/>
                <a:latin typeface="Times New Roman" panose="02020603050405020304" pitchFamily="18" charset="0"/>
                <a:ea typeface="Aptos" panose="020B0004020202020204" pitchFamily="34" charset="0"/>
              </a:rPr>
              <a:t>không</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gian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khác</a:t>
            </a:r>
            <a:r>
              <a:rPr lang="en-US" sz="1800" kern="0">
                <a:effectLst/>
                <a:latin typeface="Times New Roman" panose="02020603050405020304" pitchFamily="18" charset="0"/>
                <a:ea typeface="Aptos" panose="020B0004020202020204" pitchFamily="34" charset="0"/>
              </a:rPr>
              <a:t> (phi </a:t>
            </a:r>
            <a:r>
              <a:rPr lang="en-US" sz="1800" kern="0" err="1">
                <a:effectLst/>
                <a:latin typeface="Times New Roman" panose="02020603050405020304" pitchFamily="18" charset="0"/>
                <a:ea typeface="Aptos" panose="020B0004020202020204" pitchFamily="34" charset="0"/>
              </a:rPr>
              <a:t>tuyến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với</a:t>
            </a:r>
            <a:r>
              <a:rPr lang="en-US" sz="1800" kern="0">
                <a:effectLst/>
                <a:latin typeface="Times New Roman" panose="02020603050405020304" pitchFamily="18" charset="0"/>
                <a:ea typeface="Aptos" panose="020B0004020202020204" pitchFamily="34" charset="0"/>
              </a:rPr>
              <a:t> RBF kernel</a:t>
            </a:r>
          </a:p>
          <a:p>
            <a:pPr marL="285750" indent="-285750">
              <a:lnSpc>
                <a:spcPct val="150000"/>
              </a:lnSpc>
              <a:buFont typeface="Arial" panose="020B0604020202020204" pitchFamily="34" charset="0"/>
              <a:buChar char="•"/>
            </a:pPr>
            <a:r>
              <a:rPr lang="en-US" sz="1800" kern="0" err="1">
                <a:effectLst/>
                <a:latin typeface="Times New Roman" panose="02020603050405020304" pitchFamily="18" charset="0"/>
                <a:ea typeface="Aptos" panose="020B0004020202020204" pitchFamily="34" charset="0"/>
              </a:rPr>
              <a:t>Tại</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đây</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cụm</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dữ</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liệu</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đã</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được</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phân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tách</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nhau</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bởi</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một</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mặt</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siêu</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phẳng</a:t>
            </a:r>
            <a:r>
              <a:rPr lang="en-US" sz="1800" kern="0">
                <a:effectLst/>
                <a:latin typeface="Times New Roman" panose="02020603050405020304" pitchFamily="18" charset="0"/>
                <a:ea typeface="Aptos" panose="020B0004020202020204" pitchFamily="34" charset="0"/>
              </a:rPr>
              <a:t> </a:t>
            </a:r>
            <a:endParaRPr lang="en-US" sz="1300" kern="1200">
              <a:effectLst/>
              <a:latin typeface="+mn-lt"/>
              <a:ea typeface="+mn-ea"/>
            </a:endParaRPr>
          </a:p>
          <a:p>
            <a:pPr marL="285750" indent="-285750">
              <a:lnSpc>
                <a:spcPct val="150000"/>
              </a:lnSpc>
              <a:buFont typeface="Arial" panose="020B0604020202020204" pitchFamily="34" charset="0"/>
              <a:buChar char="•"/>
            </a:pPr>
            <a:r>
              <a:rPr lang="en-US" sz="1300" kern="1200">
                <a:effectLst/>
                <a:latin typeface="+mn-lt"/>
                <a:ea typeface="+mn-ea"/>
              </a:rPr>
              <a:t>K</a:t>
            </a:r>
            <a:r>
              <a:rPr lang="en-US" sz="1800" kern="0">
                <a:effectLst/>
                <a:latin typeface="Times New Roman" panose="02020603050405020304" pitchFamily="18" charset="0"/>
                <a:ea typeface="Aptos" panose="020B0004020202020204" pitchFamily="34" charset="0"/>
              </a:rPr>
              <a:t>hi </a:t>
            </a:r>
            <a:r>
              <a:rPr lang="en-US" sz="1800" kern="0" err="1">
                <a:effectLst/>
                <a:latin typeface="Times New Roman" panose="02020603050405020304" pitchFamily="18" charset="0"/>
                <a:ea typeface="Aptos" panose="020B0004020202020204" pitchFamily="34" charset="0"/>
              </a:rPr>
              <a:t>có</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một</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cụm</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dữ</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liệu</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mới</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thì</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bề</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mặt</a:t>
            </a:r>
            <a:r>
              <a:rPr lang="en-US" sz="1800" kern="0">
                <a:effectLst/>
                <a:latin typeface="Times New Roman" panose="02020603050405020304" pitchFamily="18" charset="0"/>
                <a:ea typeface="Aptos" panose="020B0004020202020204" pitchFamily="34" charset="0"/>
              </a:rPr>
              <a:t> Hyperplane </a:t>
            </a:r>
            <a:r>
              <a:rPr lang="en-US" sz="1800" kern="0" err="1">
                <a:effectLst/>
                <a:latin typeface="Times New Roman" panose="02020603050405020304" pitchFamily="18" charset="0"/>
                <a:ea typeface="Aptos" panose="020B0004020202020204" pitchFamily="34" charset="0"/>
              </a:rPr>
              <a:t>sẽ</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phân</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loại</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và</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quyết</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định</a:t>
            </a:r>
            <a:r>
              <a:rPr lang="en-US" sz="1800" kern="0">
                <a:effectLst/>
                <a:latin typeface="Times New Roman" panose="02020603050405020304" pitchFamily="18" charset="0"/>
                <a:ea typeface="Aptos" panose="020B0004020202020204" pitchFamily="34" charset="0"/>
              </a:rPr>
              <a:t> </a:t>
            </a:r>
            <a:r>
              <a:rPr lang="en-US" sz="1800" kern="0" dirty="0" err="1">
                <a:effectLst/>
                <a:latin typeface="Times New Roman" panose="02020603050405020304" pitchFamily="18" charset="0"/>
                <a:ea typeface="Aptos" panose="020B0004020202020204" pitchFamily="34" charset="0"/>
              </a:rPr>
              <a:t>dữ</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liệu</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đó</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thuôc</a:t>
            </a:r>
            <a:r>
              <a:rPr lang="en-US" sz="1800" kern="0">
                <a:effectLst/>
                <a:latin typeface="Times New Roman" panose="02020603050405020304" pitchFamily="18" charset="0"/>
                <a:ea typeface="Aptos" panose="020B0004020202020204" pitchFamily="34" charset="0"/>
              </a:rPr>
              <a:t> </a:t>
            </a:r>
            <a:r>
              <a:rPr lang="en-US" sz="1800" kern="0" err="1">
                <a:effectLst/>
                <a:latin typeface="Times New Roman" panose="02020603050405020304" pitchFamily="18" charset="0"/>
                <a:ea typeface="Aptos" panose="020B0004020202020204" pitchFamily="34" charset="0"/>
              </a:rPr>
              <a:t>đỏ</a:t>
            </a:r>
            <a:r>
              <a:rPr lang="en-US" sz="1800" kern="0">
                <a:effectLst/>
                <a:latin typeface="Times New Roman" panose="02020603050405020304" pitchFamily="18" charset="0"/>
                <a:ea typeface="Aptos" panose="020B0004020202020204" pitchFamily="34" charset="0"/>
              </a:rPr>
              <a:t> hay </a:t>
            </a:r>
            <a:r>
              <a:rPr lang="en-US" sz="1800" kern="0" err="1">
                <a:effectLst/>
                <a:latin typeface="Times New Roman" panose="02020603050405020304" pitchFamily="18" charset="0"/>
                <a:ea typeface="Aptos" panose="020B0004020202020204" pitchFamily="34" charset="0"/>
              </a:rPr>
              <a:t>đen</a:t>
            </a:r>
            <a:endParaRPr lang="en-US" sz="1300"/>
          </a:p>
          <a:p>
            <a:endParaRPr lang="en-US" sz="1300"/>
          </a:p>
          <a:p>
            <a:pPr marL="371532" indent="-371532">
              <a:buFont typeface="Arial" panose="020B0604020202020204" pitchFamily="34" charset="0"/>
              <a:buChar char="•"/>
            </a:pPr>
            <a:r>
              <a:rPr lang="vi-VN" sz="2000" dirty="0"/>
              <a:t>Cặp so sánh </a:t>
            </a:r>
            <a:endParaRPr lang="en-US" sz="2000" dirty="0"/>
          </a:p>
          <a:p>
            <a:pPr marL="371532" indent="-371532">
              <a:buFont typeface="Arial" panose="020B0604020202020204" pitchFamily="34" charset="0"/>
              <a:buChar char="•"/>
            </a:pPr>
            <a:r>
              <a:rPr lang="vi-VN" sz="2000" dirty="0"/>
              <a:t>Kết quả từ hyperplane (qua kernel RBF) </a:t>
            </a:r>
            <a:endParaRPr lang="en-US" sz="2000" dirty="0"/>
          </a:p>
          <a:p>
            <a:pPr marL="371532" indent="-371532">
              <a:buFont typeface="Arial" panose="020B0604020202020204" pitchFamily="34" charset="0"/>
              <a:buChar char="•"/>
            </a:pPr>
            <a:r>
              <a:rPr lang="vi-VN" sz="2000" dirty="0"/>
              <a:t>Bỏ phiếu cho lớp </a:t>
            </a:r>
            <a:endParaRPr lang="en-US" sz="2000" dirty="0"/>
          </a:p>
          <a:p>
            <a:pPr marL="371532" indent="-371532">
              <a:buFont typeface="Arial" panose="020B0604020202020204" pitchFamily="34" charset="0"/>
              <a:buChar char="•"/>
            </a:pPr>
            <a:r>
              <a:rPr lang="vi-VN" sz="2000" dirty="0"/>
              <a:t>ID_0 vs ID_1 </a:t>
            </a:r>
            <a:endParaRPr lang="en-US" sz="2000" dirty="0"/>
          </a:p>
          <a:p>
            <a:pPr marL="371532" indent="-371532">
              <a:buFont typeface="Arial" panose="020B0604020202020204" pitchFamily="34" charset="0"/>
              <a:buChar char="•"/>
            </a:pPr>
            <a:r>
              <a:rPr lang="vi-VN" sz="2000" dirty="0"/>
              <a:t>x_moi được phân vào ID_0 </a:t>
            </a:r>
            <a:endParaRPr lang="en-US" sz="2000" dirty="0"/>
          </a:p>
          <a:p>
            <a:pPr marL="371532" indent="-371532">
              <a:buFont typeface="Arial" panose="020B0604020202020204" pitchFamily="34" charset="0"/>
              <a:buChar char="•"/>
            </a:pPr>
            <a:r>
              <a:rPr lang="vi-VN" sz="2000" dirty="0"/>
              <a:t>ID_0 += 1 </a:t>
            </a:r>
            <a:endParaRPr lang="en-US" sz="2000" dirty="0"/>
          </a:p>
          <a:p>
            <a:pPr marL="371532" indent="-371532">
              <a:buFont typeface="Arial" panose="020B0604020202020204" pitchFamily="34" charset="0"/>
              <a:buChar char="•"/>
            </a:pPr>
            <a:endParaRPr lang="en-US" sz="2000" dirty="0"/>
          </a:p>
          <a:p>
            <a:pPr marL="371532" indent="-371532">
              <a:buFont typeface="Arial" panose="020B0604020202020204" pitchFamily="34" charset="0"/>
              <a:buChar char="•"/>
            </a:pPr>
            <a:r>
              <a:rPr lang="vi-VN" sz="2000" dirty="0"/>
              <a:t>ID_0 vs ID_2 </a:t>
            </a:r>
            <a:endParaRPr lang="en-US" sz="2000" dirty="0"/>
          </a:p>
          <a:p>
            <a:pPr marL="371532" indent="-371532">
              <a:buFont typeface="Arial" panose="020B0604020202020204" pitchFamily="34" charset="0"/>
              <a:buChar char="•"/>
            </a:pPr>
            <a:r>
              <a:rPr lang="vi-VN" sz="2000" dirty="0"/>
              <a:t>x_moi được phân vào ID_2 </a:t>
            </a:r>
            <a:endParaRPr lang="en-US" sz="2000" dirty="0"/>
          </a:p>
          <a:p>
            <a:pPr marL="371532" indent="-371532">
              <a:buFont typeface="Arial" panose="020B0604020202020204" pitchFamily="34" charset="0"/>
              <a:buChar char="•"/>
            </a:pPr>
            <a:r>
              <a:rPr lang="vi-VN" sz="2000" dirty="0"/>
              <a:t>ID_2 += 1 </a:t>
            </a:r>
            <a:endParaRPr lang="en-US" sz="2000" dirty="0"/>
          </a:p>
          <a:p>
            <a:pPr marL="371532" indent="-371532">
              <a:buFont typeface="Arial" panose="020B0604020202020204" pitchFamily="34" charset="0"/>
              <a:buChar char="•"/>
            </a:pPr>
            <a:endParaRPr lang="en-US" sz="2000" dirty="0"/>
          </a:p>
          <a:p>
            <a:pPr marL="371532" indent="-371532">
              <a:buFont typeface="Arial" panose="020B0604020202020204" pitchFamily="34" charset="0"/>
              <a:buChar char="•"/>
            </a:pPr>
            <a:r>
              <a:rPr lang="vi-VN" sz="2000" dirty="0"/>
              <a:t>ID_1 vs ID_2 </a:t>
            </a:r>
            <a:endParaRPr lang="en-US" sz="2000" dirty="0"/>
          </a:p>
          <a:p>
            <a:pPr marL="371532" indent="-371532">
              <a:buFont typeface="Arial" panose="020B0604020202020204" pitchFamily="34" charset="0"/>
              <a:buChar char="•"/>
            </a:pPr>
            <a:r>
              <a:rPr lang="vi-VN" sz="2000" dirty="0"/>
              <a:t>x_moi được phân vào ID_2 </a:t>
            </a:r>
            <a:endParaRPr lang="en-US" sz="2000"/>
          </a:p>
          <a:p>
            <a:pPr marL="371532" indent="-371532">
              <a:buFont typeface="Arial" panose="020B0604020202020204" pitchFamily="34" charset="0"/>
              <a:buChar char="•"/>
            </a:pPr>
            <a:r>
              <a:rPr lang="vi-VN" sz="2000"/>
              <a:t>ID</a:t>
            </a:r>
            <a:r>
              <a:rPr lang="vi-VN" sz="2000" dirty="0"/>
              <a:t>_2 += 1 </a:t>
            </a:r>
            <a:endParaRPr lang="en-US" sz="1300" dirty="0"/>
          </a:p>
          <a:p>
            <a:pPr marL="371532" indent="-371532">
              <a:buFont typeface="Arial" panose="020B0604020202020204" pitchFamily="34" charset="0"/>
              <a:buChar char="•"/>
            </a:pPr>
            <a:endParaRPr lang="en-US" sz="1300"/>
          </a:p>
          <a:p>
            <a:pPr marL="371532" indent="-371532">
              <a:buFont typeface="Arial" panose="020B0604020202020204" pitchFamily="34" charset="0"/>
              <a:buChar char="•"/>
            </a:pPr>
            <a:r>
              <a:rPr lang="en-US" sz="1400" i="1" u="sng" kern="0" err="1">
                <a:effectLst/>
                <a:latin typeface="Times New Roman" panose="02020603050405020304" pitchFamily="18" charset="0"/>
                <a:ea typeface="Aptos" panose="020B0004020202020204" pitchFamily="34" charset="0"/>
              </a:rPr>
              <a:t>không</a:t>
            </a:r>
            <a:r>
              <a:rPr lang="en-US" sz="1400" i="1" u="sng" kern="0">
                <a:effectLst/>
                <a:latin typeface="Times New Roman" panose="02020603050405020304" pitchFamily="18" charset="0"/>
                <a:ea typeface="Aptos" panose="020B0004020202020204" pitchFamily="34" charset="0"/>
              </a:rPr>
              <a:t> </a:t>
            </a:r>
            <a:r>
              <a:rPr lang="en-US" sz="1400" i="1" u="sng" kern="0" err="1">
                <a:effectLst/>
                <a:latin typeface="Times New Roman" panose="02020603050405020304" pitchFamily="18" charset="0"/>
                <a:ea typeface="Aptos" panose="020B0004020202020204" pitchFamily="34" charset="0"/>
              </a:rPr>
              <a:t>thể</a:t>
            </a:r>
            <a:r>
              <a:rPr lang="en-US" sz="1400" i="1" u="sng" kern="0">
                <a:effectLst/>
                <a:latin typeface="Times New Roman" panose="02020603050405020304" pitchFamily="18" charset="0"/>
                <a:ea typeface="Aptos" panose="020B0004020202020204" pitchFamily="34" charset="0"/>
              </a:rPr>
              <a:t> </a:t>
            </a:r>
            <a:r>
              <a:rPr lang="en-US" sz="1400" i="1" u="sng" kern="0" err="1">
                <a:effectLst/>
                <a:latin typeface="Times New Roman" panose="02020603050405020304" pitchFamily="18" charset="0"/>
                <a:ea typeface="Aptos" panose="020B0004020202020204" pitchFamily="34" charset="0"/>
              </a:rPr>
              <a:t>tách</a:t>
            </a:r>
            <a:r>
              <a:rPr lang="en-US" sz="1400" i="1" u="sng" kern="0">
                <a:effectLst/>
                <a:latin typeface="Times New Roman" panose="02020603050405020304" pitchFamily="18" charset="0"/>
                <a:ea typeface="Aptos" panose="020B0004020202020204" pitchFamily="34" charset="0"/>
              </a:rPr>
              <a:t> </a:t>
            </a:r>
            <a:r>
              <a:rPr lang="en-US" sz="1400" i="1" u="sng" kern="0" err="1">
                <a:effectLst/>
                <a:latin typeface="Times New Roman" panose="02020603050405020304" pitchFamily="18" charset="0"/>
                <a:ea typeface="Aptos" panose="020B0004020202020204" pitchFamily="34" charset="0"/>
              </a:rPr>
              <a:t>rời</a:t>
            </a:r>
            <a:r>
              <a:rPr lang="en-US" sz="1400" i="1" u="sng" kern="0">
                <a:effectLst/>
                <a:latin typeface="Times New Roman" panose="02020603050405020304" pitchFamily="18" charset="0"/>
                <a:ea typeface="Aptos" panose="020B0004020202020204" pitchFamily="34" charset="0"/>
              </a:rPr>
              <a:t> </a:t>
            </a:r>
            <a:r>
              <a:rPr lang="en-US" sz="1400" i="1" u="sng" kern="0" err="1">
                <a:effectLst/>
                <a:latin typeface="Times New Roman" panose="02020603050405020304" pitchFamily="18" charset="0"/>
                <a:ea typeface="Aptos" panose="020B0004020202020204" pitchFamily="34" charset="0"/>
              </a:rPr>
              <a:t>tuyến</a:t>
            </a:r>
            <a:r>
              <a:rPr lang="en-US" sz="1400" i="1" u="sng" kern="0">
                <a:effectLst/>
                <a:latin typeface="Times New Roman" panose="02020603050405020304" pitchFamily="18" charset="0"/>
                <a:ea typeface="Aptos" panose="020B0004020202020204" pitchFamily="34" charset="0"/>
              </a:rPr>
              <a:t> </a:t>
            </a:r>
            <a:r>
              <a:rPr lang="en-US" sz="1400" i="1" u="sng" kern="0" err="1">
                <a:effectLst/>
                <a:latin typeface="Times New Roman" panose="02020603050405020304" pitchFamily="18" charset="0"/>
                <a:ea typeface="Aptos" panose="020B0004020202020204" pitchFamily="34" charset="0"/>
              </a:rPr>
              <a:t>tính</a:t>
            </a:r>
            <a:r>
              <a:rPr lang="en-US" sz="1400" i="1" u="sng" kern="0">
                <a:effectLst/>
                <a:latin typeface="Times New Roman" panose="02020603050405020304" pitchFamily="18" charset="0"/>
                <a:ea typeface="Aptos" panose="020B0004020202020204" pitchFamily="34" charset="0"/>
              </a:rPr>
              <a:t> </a:t>
            </a:r>
            <a:endParaRPr lang="vi-VN" sz="1300" i="1" u="sng"/>
          </a:p>
        </p:txBody>
      </p:sp>
    </p:spTree>
    <p:extLst>
      <p:ext uri="{BB962C8B-B14F-4D97-AF65-F5344CB8AC3E}">
        <p14:creationId xmlns:p14="http://schemas.microsoft.com/office/powerpoint/2010/main" val="3836121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70798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6532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D30C-10C7-8023-828A-42BB12E02C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BDC6EE-B4EA-FC09-65DF-3CE8BDFC2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28FD35-3509-9E0D-D7A0-49B2F68B3FA3}"/>
              </a:ext>
            </a:extLst>
          </p:cNvPr>
          <p:cNvSpPr>
            <a:spLocks noGrp="1"/>
          </p:cNvSpPr>
          <p:nvPr>
            <p:ph type="dt" sz="half" idx="10"/>
          </p:nvPr>
        </p:nvSpPr>
        <p:spPr/>
        <p:txBody>
          <a:bodyPr/>
          <a:lstStyle/>
          <a:p>
            <a:fld id="{6E04591A-AD28-4EB3-A7D5-559B0AC61E06}" type="datetime1">
              <a:rPr lang="en-US" smtClean="0"/>
              <a:t>6/29/2025</a:t>
            </a:fld>
            <a:endParaRPr lang="en-US"/>
          </a:p>
        </p:txBody>
      </p:sp>
      <p:sp>
        <p:nvSpPr>
          <p:cNvPr id="5" name="Footer Placeholder 4">
            <a:extLst>
              <a:ext uri="{FF2B5EF4-FFF2-40B4-BE49-F238E27FC236}">
                <a16:creationId xmlns:a16="http://schemas.microsoft.com/office/drawing/2014/main" id="{E4997B2B-DDE8-0794-4B69-12CCD56B3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053CE-9FDE-9442-AAB0-4E7578482D64}"/>
              </a:ext>
            </a:extLst>
          </p:cNvPr>
          <p:cNvSpPr>
            <a:spLocks noGrp="1"/>
          </p:cNvSpPr>
          <p:nvPr>
            <p:ph type="sldNum" sz="quarter" idx="12"/>
          </p:nvPr>
        </p:nvSpPr>
        <p:spPr/>
        <p:txBody>
          <a:bodyPr/>
          <a:lstStyle/>
          <a:p>
            <a:fld id="{BE799C81-BE10-4FFF-8F01-185885E9D4E2}" type="slidenum">
              <a:rPr lang="en-US" smtClean="0"/>
              <a:t>‹#›</a:t>
            </a:fld>
            <a:endParaRPr lang="en-US"/>
          </a:p>
        </p:txBody>
      </p:sp>
    </p:spTree>
    <p:extLst>
      <p:ext uri="{BB962C8B-B14F-4D97-AF65-F5344CB8AC3E}">
        <p14:creationId xmlns:p14="http://schemas.microsoft.com/office/powerpoint/2010/main" val="1818428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1537-3536-A6CE-ECB0-95B590202A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DEDAF7-4B2F-CB12-AB2C-58DBB0E04F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87634-C43D-0197-EFC6-3A781293AB66}"/>
              </a:ext>
            </a:extLst>
          </p:cNvPr>
          <p:cNvSpPr>
            <a:spLocks noGrp="1"/>
          </p:cNvSpPr>
          <p:nvPr>
            <p:ph type="dt" sz="half" idx="10"/>
          </p:nvPr>
        </p:nvSpPr>
        <p:spPr/>
        <p:txBody>
          <a:bodyPr/>
          <a:lstStyle/>
          <a:p>
            <a:fld id="{D6CB40BD-4A61-4A5C-8D85-E66907633737}" type="datetime1">
              <a:rPr lang="en-US" smtClean="0"/>
              <a:t>6/29/2025</a:t>
            </a:fld>
            <a:endParaRPr lang="en-US"/>
          </a:p>
        </p:txBody>
      </p:sp>
      <p:sp>
        <p:nvSpPr>
          <p:cNvPr id="5" name="Footer Placeholder 4">
            <a:extLst>
              <a:ext uri="{FF2B5EF4-FFF2-40B4-BE49-F238E27FC236}">
                <a16:creationId xmlns:a16="http://schemas.microsoft.com/office/drawing/2014/main" id="{5A4BD685-550B-39F0-8FDC-44AD6F1F5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0F773-A17D-B693-436D-4752BCA85572}"/>
              </a:ext>
            </a:extLst>
          </p:cNvPr>
          <p:cNvSpPr>
            <a:spLocks noGrp="1"/>
          </p:cNvSpPr>
          <p:nvPr>
            <p:ph type="sldNum" sz="quarter" idx="12"/>
          </p:nvPr>
        </p:nvSpPr>
        <p:spPr/>
        <p:txBody>
          <a:bodyPr/>
          <a:lstStyle/>
          <a:p>
            <a:fld id="{BE799C81-BE10-4FFF-8F01-185885E9D4E2}" type="slidenum">
              <a:rPr lang="en-US" smtClean="0"/>
              <a:t>‹#›</a:t>
            </a:fld>
            <a:endParaRPr lang="en-US"/>
          </a:p>
        </p:txBody>
      </p:sp>
    </p:spTree>
    <p:extLst>
      <p:ext uri="{BB962C8B-B14F-4D97-AF65-F5344CB8AC3E}">
        <p14:creationId xmlns:p14="http://schemas.microsoft.com/office/powerpoint/2010/main" val="140207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77BB56-47FF-DF06-60EA-535776BDAD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DA7BE2-F6CB-B83E-57F9-86B4F83830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E91DC-5D29-6B34-B99D-FB63B818790F}"/>
              </a:ext>
            </a:extLst>
          </p:cNvPr>
          <p:cNvSpPr>
            <a:spLocks noGrp="1"/>
          </p:cNvSpPr>
          <p:nvPr>
            <p:ph type="dt" sz="half" idx="10"/>
          </p:nvPr>
        </p:nvSpPr>
        <p:spPr/>
        <p:txBody>
          <a:bodyPr/>
          <a:lstStyle/>
          <a:p>
            <a:fld id="{C0C15106-B543-41BC-B8D6-EF1AFEE0A03C}" type="datetime1">
              <a:rPr lang="en-US" smtClean="0"/>
              <a:t>6/29/2025</a:t>
            </a:fld>
            <a:endParaRPr lang="en-US"/>
          </a:p>
        </p:txBody>
      </p:sp>
      <p:sp>
        <p:nvSpPr>
          <p:cNvPr id="5" name="Footer Placeholder 4">
            <a:extLst>
              <a:ext uri="{FF2B5EF4-FFF2-40B4-BE49-F238E27FC236}">
                <a16:creationId xmlns:a16="http://schemas.microsoft.com/office/drawing/2014/main" id="{6CCCE18F-3437-C7E5-11FC-6DF94167B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E8EBD-CF67-FDAB-A602-25F79DA03518}"/>
              </a:ext>
            </a:extLst>
          </p:cNvPr>
          <p:cNvSpPr>
            <a:spLocks noGrp="1"/>
          </p:cNvSpPr>
          <p:nvPr>
            <p:ph type="sldNum" sz="quarter" idx="12"/>
          </p:nvPr>
        </p:nvSpPr>
        <p:spPr/>
        <p:txBody>
          <a:bodyPr/>
          <a:lstStyle/>
          <a:p>
            <a:fld id="{BE799C81-BE10-4FFF-8F01-185885E9D4E2}" type="slidenum">
              <a:rPr lang="en-US" smtClean="0"/>
              <a:t>‹#›</a:t>
            </a:fld>
            <a:endParaRPr lang="en-US"/>
          </a:p>
        </p:txBody>
      </p:sp>
    </p:spTree>
    <p:extLst>
      <p:ext uri="{BB962C8B-B14F-4D97-AF65-F5344CB8AC3E}">
        <p14:creationId xmlns:p14="http://schemas.microsoft.com/office/powerpoint/2010/main" val="168828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E89D-8D62-A5DA-30D9-6EAFFF8A91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F40F13-C676-EB69-60D9-B2537FFC33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1F583-EF5D-480B-D22D-981C9C8BEC77}"/>
              </a:ext>
            </a:extLst>
          </p:cNvPr>
          <p:cNvSpPr>
            <a:spLocks noGrp="1"/>
          </p:cNvSpPr>
          <p:nvPr>
            <p:ph type="dt" sz="half" idx="10"/>
          </p:nvPr>
        </p:nvSpPr>
        <p:spPr/>
        <p:txBody>
          <a:bodyPr/>
          <a:lstStyle/>
          <a:p>
            <a:fld id="{473A884D-2A42-4B77-AFC7-413B97359F23}" type="datetime1">
              <a:rPr lang="en-US" smtClean="0"/>
              <a:t>6/29/2025</a:t>
            </a:fld>
            <a:endParaRPr lang="en-US"/>
          </a:p>
        </p:txBody>
      </p:sp>
      <p:sp>
        <p:nvSpPr>
          <p:cNvPr id="5" name="Footer Placeholder 4">
            <a:extLst>
              <a:ext uri="{FF2B5EF4-FFF2-40B4-BE49-F238E27FC236}">
                <a16:creationId xmlns:a16="http://schemas.microsoft.com/office/drawing/2014/main" id="{DE61F437-DE5B-CABE-2F0D-424E6FA62E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3F68E2-1212-11B0-1CDE-8FC14CC2C259}"/>
              </a:ext>
            </a:extLst>
          </p:cNvPr>
          <p:cNvSpPr>
            <a:spLocks noGrp="1"/>
          </p:cNvSpPr>
          <p:nvPr>
            <p:ph type="sldNum" sz="quarter" idx="12"/>
          </p:nvPr>
        </p:nvSpPr>
        <p:spPr/>
        <p:txBody>
          <a:bodyPr/>
          <a:lstStyle/>
          <a:p>
            <a:fld id="{BE799C81-BE10-4FFF-8F01-185885E9D4E2}" type="slidenum">
              <a:rPr lang="en-US" smtClean="0"/>
              <a:t>‹#›</a:t>
            </a:fld>
            <a:endParaRPr lang="en-US"/>
          </a:p>
        </p:txBody>
      </p:sp>
    </p:spTree>
    <p:extLst>
      <p:ext uri="{BB962C8B-B14F-4D97-AF65-F5344CB8AC3E}">
        <p14:creationId xmlns:p14="http://schemas.microsoft.com/office/powerpoint/2010/main" val="597001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8F272-EA75-5AB5-4451-213FEEFAA7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9E151D-EE0B-C812-612B-E0AE3987A5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1EFD6-308F-7646-244F-AA701BD0F8C1}"/>
              </a:ext>
            </a:extLst>
          </p:cNvPr>
          <p:cNvSpPr>
            <a:spLocks noGrp="1"/>
          </p:cNvSpPr>
          <p:nvPr>
            <p:ph type="dt" sz="half" idx="10"/>
          </p:nvPr>
        </p:nvSpPr>
        <p:spPr/>
        <p:txBody>
          <a:bodyPr/>
          <a:lstStyle/>
          <a:p>
            <a:fld id="{DAC15370-43A5-4FD8-A551-5CA861C67643}" type="datetime1">
              <a:rPr lang="en-US" smtClean="0"/>
              <a:t>6/29/2025</a:t>
            </a:fld>
            <a:endParaRPr lang="en-US"/>
          </a:p>
        </p:txBody>
      </p:sp>
      <p:sp>
        <p:nvSpPr>
          <p:cNvPr id="5" name="Footer Placeholder 4">
            <a:extLst>
              <a:ext uri="{FF2B5EF4-FFF2-40B4-BE49-F238E27FC236}">
                <a16:creationId xmlns:a16="http://schemas.microsoft.com/office/drawing/2014/main" id="{2D407C42-CE9D-9A4D-4805-6F05FA242F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897D7F-8A9E-CD3B-E8B3-76394346CFA0}"/>
              </a:ext>
            </a:extLst>
          </p:cNvPr>
          <p:cNvSpPr>
            <a:spLocks noGrp="1"/>
          </p:cNvSpPr>
          <p:nvPr>
            <p:ph type="sldNum" sz="quarter" idx="12"/>
          </p:nvPr>
        </p:nvSpPr>
        <p:spPr/>
        <p:txBody>
          <a:bodyPr/>
          <a:lstStyle/>
          <a:p>
            <a:fld id="{BE799C81-BE10-4FFF-8F01-185885E9D4E2}" type="slidenum">
              <a:rPr lang="en-US" smtClean="0"/>
              <a:t>‹#›</a:t>
            </a:fld>
            <a:endParaRPr lang="en-US"/>
          </a:p>
        </p:txBody>
      </p:sp>
    </p:spTree>
    <p:extLst>
      <p:ext uri="{BB962C8B-B14F-4D97-AF65-F5344CB8AC3E}">
        <p14:creationId xmlns:p14="http://schemas.microsoft.com/office/powerpoint/2010/main" val="128448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CC19-B2A0-B3D6-8C90-52B79E9217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2FE97C-7F68-28C1-598B-F428894FDA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C9EACF-6F42-B0EC-548F-DC45645225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17CE9B-9B1F-5DFC-93B2-C40265723565}"/>
              </a:ext>
            </a:extLst>
          </p:cNvPr>
          <p:cNvSpPr>
            <a:spLocks noGrp="1"/>
          </p:cNvSpPr>
          <p:nvPr>
            <p:ph type="dt" sz="half" idx="10"/>
          </p:nvPr>
        </p:nvSpPr>
        <p:spPr/>
        <p:txBody>
          <a:bodyPr/>
          <a:lstStyle/>
          <a:p>
            <a:fld id="{A5D0C151-D16E-487F-A163-7532115F6DBA}" type="datetime1">
              <a:rPr lang="en-US" smtClean="0"/>
              <a:t>6/29/2025</a:t>
            </a:fld>
            <a:endParaRPr lang="en-US"/>
          </a:p>
        </p:txBody>
      </p:sp>
      <p:sp>
        <p:nvSpPr>
          <p:cNvPr id="6" name="Footer Placeholder 5">
            <a:extLst>
              <a:ext uri="{FF2B5EF4-FFF2-40B4-BE49-F238E27FC236}">
                <a16:creationId xmlns:a16="http://schemas.microsoft.com/office/drawing/2014/main" id="{398066B1-653F-1C7E-A005-0078FB209F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B2061C-1587-53E8-B573-EF685A5DC138}"/>
              </a:ext>
            </a:extLst>
          </p:cNvPr>
          <p:cNvSpPr>
            <a:spLocks noGrp="1"/>
          </p:cNvSpPr>
          <p:nvPr>
            <p:ph type="sldNum" sz="quarter" idx="12"/>
          </p:nvPr>
        </p:nvSpPr>
        <p:spPr/>
        <p:txBody>
          <a:bodyPr/>
          <a:lstStyle/>
          <a:p>
            <a:fld id="{BE799C81-BE10-4FFF-8F01-185885E9D4E2}" type="slidenum">
              <a:rPr lang="en-US" smtClean="0"/>
              <a:t>‹#›</a:t>
            </a:fld>
            <a:endParaRPr lang="en-US"/>
          </a:p>
        </p:txBody>
      </p:sp>
    </p:spTree>
    <p:extLst>
      <p:ext uri="{BB962C8B-B14F-4D97-AF65-F5344CB8AC3E}">
        <p14:creationId xmlns:p14="http://schemas.microsoft.com/office/powerpoint/2010/main" val="591712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930EF-4BCC-58C4-81CF-F8145B2158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9065F9-9F90-7E37-7B65-3124A6734D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9F3135-7083-F27B-7FD3-C9371BF42E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0CBDEE-40E8-A40F-8B65-A799659007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15432F-9AC7-33AC-DAF5-69905FB06E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60C487-5B4D-DB49-7B01-9AAF9A2A2FDA}"/>
              </a:ext>
            </a:extLst>
          </p:cNvPr>
          <p:cNvSpPr>
            <a:spLocks noGrp="1"/>
          </p:cNvSpPr>
          <p:nvPr>
            <p:ph type="dt" sz="half" idx="10"/>
          </p:nvPr>
        </p:nvSpPr>
        <p:spPr/>
        <p:txBody>
          <a:bodyPr/>
          <a:lstStyle/>
          <a:p>
            <a:fld id="{94746B19-A9C0-4383-B6F3-38DB85C78B42}" type="datetime1">
              <a:rPr lang="en-US" smtClean="0"/>
              <a:t>6/29/2025</a:t>
            </a:fld>
            <a:endParaRPr lang="en-US"/>
          </a:p>
        </p:txBody>
      </p:sp>
      <p:sp>
        <p:nvSpPr>
          <p:cNvPr id="8" name="Footer Placeholder 7">
            <a:extLst>
              <a:ext uri="{FF2B5EF4-FFF2-40B4-BE49-F238E27FC236}">
                <a16:creationId xmlns:a16="http://schemas.microsoft.com/office/drawing/2014/main" id="{806A62CE-4358-4156-FE32-F0D12DCB1C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E84959-0C5B-07C8-81B9-9E5319F486D9}"/>
              </a:ext>
            </a:extLst>
          </p:cNvPr>
          <p:cNvSpPr>
            <a:spLocks noGrp="1"/>
          </p:cNvSpPr>
          <p:nvPr>
            <p:ph type="sldNum" sz="quarter" idx="12"/>
          </p:nvPr>
        </p:nvSpPr>
        <p:spPr/>
        <p:txBody>
          <a:bodyPr/>
          <a:lstStyle/>
          <a:p>
            <a:fld id="{BE799C81-BE10-4FFF-8F01-185885E9D4E2}" type="slidenum">
              <a:rPr lang="en-US" smtClean="0"/>
              <a:t>‹#›</a:t>
            </a:fld>
            <a:endParaRPr lang="en-US"/>
          </a:p>
        </p:txBody>
      </p:sp>
    </p:spTree>
    <p:extLst>
      <p:ext uri="{BB962C8B-B14F-4D97-AF65-F5344CB8AC3E}">
        <p14:creationId xmlns:p14="http://schemas.microsoft.com/office/powerpoint/2010/main" val="2222574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6DBB6-CBC3-C521-F3B3-34B6C4CA70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54D4CD-5AD6-5982-E9D7-C0D5DA71278F}"/>
              </a:ext>
            </a:extLst>
          </p:cNvPr>
          <p:cNvSpPr>
            <a:spLocks noGrp="1"/>
          </p:cNvSpPr>
          <p:nvPr>
            <p:ph type="dt" sz="half" idx="10"/>
          </p:nvPr>
        </p:nvSpPr>
        <p:spPr/>
        <p:txBody>
          <a:bodyPr/>
          <a:lstStyle/>
          <a:p>
            <a:fld id="{96BED1E2-1941-4C22-A232-A1BD2A627DFE}" type="datetime1">
              <a:rPr lang="en-US" smtClean="0"/>
              <a:t>6/29/2025</a:t>
            </a:fld>
            <a:endParaRPr lang="en-US"/>
          </a:p>
        </p:txBody>
      </p:sp>
      <p:sp>
        <p:nvSpPr>
          <p:cNvPr id="4" name="Footer Placeholder 3">
            <a:extLst>
              <a:ext uri="{FF2B5EF4-FFF2-40B4-BE49-F238E27FC236}">
                <a16:creationId xmlns:a16="http://schemas.microsoft.com/office/drawing/2014/main" id="{B1C6CB6E-6575-0008-E67E-E1CE760DDE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967F0D-77F2-B788-BFDC-5146104B2083}"/>
              </a:ext>
            </a:extLst>
          </p:cNvPr>
          <p:cNvSpPr>
            <a:spLocks noGrp="1"/>
          </p:cNvSpPr>
          <p:nvPr>
            <p:ph type="sldNum" sz="quarter" idx="12"/>
          </p:nvPr>
        </p:nvSpPr>
        <p:spPr/>
        <p:txBody>
          <a:bodyPr/>
          <a:lstStyle/>
          <a:p>
            <a:fld id="{BE799C81-BE10-4FFF-8F01-185885E9D4E2}" type="slidenum">
              <a:rPr lang="en-US" smtClean="0"/>
              <a:t>‹#›</a:t>
            </a:fld>
            <a:endParaRPr lang="en-US"/>
          </a:p>
        </p:txBody>
      </p:sp>
    </p:spTree>
    <p:extLst>
      <p:ext uri="{BB962C8B-B14F-4D97-AF65-F5344CB8AC3E}">
        <p14:creationId xmlns:p14="http://schemas.microsoft.com/office/powerpoint/2010/main" val="276341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85DDCC-F441-4BAC-310F-751ADAFE0483}"/>
              </a:ext>
            </a:extLst>
          </p:cNvPr>
          <p:cNvSpPr>
            <a:spLocks noGrp="1"/>
          </p:cNvSpPr>
          <p:nvPr>
            <p:ph type="dt" sz="half" idx="10"/>
          </p:nvPr>
        </p:nvSpPr>
        <p:spPr/>
        <p:txBody>
          <a:bodyPr/>
          <a:lstStyle/>
          <a:p>
            <a:fld id="{1F8EB3A8-E1B2-47FC-BAF4-4AD8F298CC5E}" type="datetime1">
              <a:rPr lang="en-US" smtClean="0"/>
              <a:t>6/29/2025</a:t>
            </a:fld>
            <a:endParaRPr lang="en-US"/>
          </a:p>
        </p:txBody>
      </p:sp>
      <p:sp>
        <p:nvSpPr>
          <p:cNvPr id="3" name="Footer Placeholder 2">
            <a:extLst>
              <a:ext uri="{FF2B5EF4-FFF2-40B4-BE49-F238E27FC236}">
                <a16:creationId xmlns:a16="http://schemas.microsoft.com/office/drawing/2014/main" id="{3FB66508-A1E8-EA4A-471B-E7B43C5960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36073A-2C8F-AD95-12F3-8BA9E49860D2}"/>
              </a:ext>
            </a:extLst>
          </p:cNvPr>
          <p:cNvSpPr>
            <a:spLocks noGrp="1"/>
          </p:cNvSpPr>
          <p:nvPr>
            <p:ph type="sldNum" sz="quarter" idx="12"/>
          </p:nvPr>
        </p:nvSpPr>
        <p:spPr/>
        <p:txBody>
          <a:bodyPr/>
          <a:lstStyle/>
          <a:p>
            <a:fld id="{BE799C81-BE10-4FFF-8F01-185885E9D4E2}" type="slidenum">
              <a:rPr lang="en-US" smtClean="0"/>
              <a:t>‹#›</a:t>
            </a:fld>
            <a:endParaRPr lang="en-US"/>
          </a:p>
        </p:txBody>
      </p:sp>
    </p:spTree>
    <p:extLst>
      <p:ext uri="{BB962C8B-B14F-4D97-AF65-F5344CB8AC3E}">
        <p14:creationId xmlns:p14="http://schemas.microsoft.com/office/powerpoint/2010/main" val="2044404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E8B46-4784-95E0-7E3D-5E42B5ABB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990ED-FCCB-90C1-85A1-1F03639392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76948E-BCEF-2F98-D985-B6352B3661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709C3E-217D-B5A3-E499-0F933527B154}"/>
              </a:ext>
            </a:extLst>
          </p:cNvPr>
          <p:cNvSpPr>
            <a:spLocks noGrp="1"/>
          </p:cNvSpPr>
          <p:nvPr>
            <p:ph type="dt" sz="half" idx="10"/>
          </p:nvPr>
        </p:nvSpPr>
        <p:spPr/>
        <p:txBody>
          <a:bodyPr/>
          <a:lstStyle/>
          <a:p>
            <a:fld id="{322BD8C9-55E6-418D-8C77-12053D66C600}" type="datetime1">
              <a:rPr lang="en-US" smtClean="0"/>
              <a:t>6/29/2025</a:t>
            </a:fld>
            <a:endParaRPr lang="en-US"/>
          </a:p>
        </p:txBody>
      </p:sp>
      <p:sp>
        <p:nvSpPr>
          <p:cNvPr id="6" name="Footer Placeholder 5">
            <a:extLst>
              <a:ext uri="{FF2B5EF4-FFF2-40B4-BE49-F238E27FC236}">
                <a16:creationId xmlns:a16="http://schemas.microsoft.com/office/drawing/2014/main" id="{AD51793A-69E9-4AD5-CE83-06A9DA089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880292-6E98-15F6-C83F-B10E5CC0C4C1}"/>
              </a:ext>
            </a:extLst>
          </p:cNvPr>
          <p:cNvSpPr>
            <a:spLocks noGrp="1"/>
          </p:cNvSpPr>
          <p:nvPr>
            <p:ph type="sldNum" sz="quarter" idx="12"/>
          </p:nvPr>
        </p:nvSpPr>
        <p:spPr/>
        <p:txBody>
          <a:bodyPr/>
          <a:lstStyle/>
          <a:p>
            <a:fld id="{BE799C81-BE10-4FFF-8F01-185885E9D4E2}" type="slidenum">
              <a:rPr lang="en-US" smtClean="0"/>
              <a:t>‹#›</a:t>
            </a:fld>
            <a:endParaRPr lang="en-US"/>
          </a:p>
        </p:txBody>
      </p:sp>
    </p:spTree>
    <p:extLst>
      <p:ext uri="{BB962C8B-B14F-4D97-AF65-F5344CB8AC3E}">
        <p14:creationId xmlns:p14="http://schemas.microsoft.com/office/powerpoint/2010/main" val="156544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22F46-B998-7ED0-710A-57A9A9427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193B21-FC84-75EC-84A3-75972EAE0F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F0A8B3-9A15-596B-0020-15ACED63D9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A2DAC1-CA1E-6B78-1084-5769854F80DF}"/>
              </a:ext>
            </a:extLst>
          </p:cNvPr>
          <p:cNvSpPr>
            <a:spLocks noGrp="1"/>
          </p:cNvSpPr>
          <p:nvPr>
            <p:ph type="dt" sz="half" idx="10"/>
          </p:nvPr>
        </p:nvSpPr>
        <p:spPr/>
        <p:txBody>
          <a:bodyPr/>
          <a:lstStyle/>
          <a:p>
            <a:fld id="{2D46778F-A149-4DF2-B6C5-FDEE881F0964}" type="datetime1">
              <a:rPr lang="en-US" smtClean="0"/>
              <a:t>6/29/2025</a:t>
            </a:fld>
            <a:endParaRPr lang="en-US"/>
          </a:p>
        </p:txBody>
      </p:sp>
      <p:sp>
        <p:nvSpPr>
          <p:cNvPr id="6" name="Footer Placeholder 5">
            <a:extLst>
              <a:ext uri="{FF2B5EF4-FFF2-40B4-BE49-F238E27FC236}">
                <a16:creationId xmlns:a16="http://schemas.microsoft.com/office/drawing/2014/main" id="{2D3959A3-5E23-0871-DFD2-8EACE4C49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DF1B65-14A0-ED81-A160-6F33B6C89760}"/>
              </a:ext>
            </a:extLst>
          </p:cNvPr>
          <p:cNvSpPr>
            <a:spLocks noGrp="1"/>
          </p:cNvSpPr>
          <p:nvPr>
            <p:ph type="sldNum" sz="quarter" idx="12"/>
          </p:nvPr>
        </p:nvSpPr>
        <p:spPr/>
        <p:txBody>
          <a:bodyPr/>
          <a:lstStyle/>
          <a:p>
            <a:fld id="{BE799C81-BE10-4FFF-8F01-185885E9D4E2}" type="slidenum">
              <a:rPr lang="en-US" smtClean="0"/>
              <a:t>‹#›</a:t>
            </a:fld>
            <a:endParaRPr lang="en-US"/>
          </a:p>
        </p:txBody>
      </p:sp>
    </p:spTree>
    <p:extLst>
      <p:ext uri="{BB962C8B-B14F-4D97-AF65-F5344CB8AC3E}">
        <p14:creationId xmlns:p14="http://schemas.microsoft.com/office/powerpoint/2010/main" val="4013532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DDFA51-D853-CB98-57AA-852B2C69E8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40D945-1C5A-2E7C-D358-E169798827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0812C-73A9-D78F-9262-1BD05FEA63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8AD272-CBF7-4D2F-9D1A-B0AA0DAE7FC1}" type="datetime1">
              <a:rPr lang="en-US" smtClean="0"/>
              <a:t>6/29/2025</a:t>
            </a:fld>
            <a:endParaRPr lang="en-US"/>
          </a:p>
        </p:txBody>
      </p:sp>
      <p:sp>
        <p:nvSpPr>
          <p:cNvPr id="5" name="Footer Placeholder 4">
            <a:extLst>
              <a:ext uri="{FF2B5EF4-FFF2-40B4-BE49-F238E27FC236}">
                <a16:creationId xmlns:a16="http://schemas.microsoft.com/office/drawing/2014/main" id="{1EAA09A6-4513-E897-A5C6-0A3731BFB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9F8E83-7181-6A32-2844-FA1C14D4B1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799C81-BE10-4FFF-8F01-185885E9D4E2}" type="slidenum">
              <a:rPr lang="en-US" smtClean="0"/>
              <a:t>‹#›</a:t>
            </a:fld>
            <a:endParaRPr lang="en-US"/>
          </a:p>
        </p:txBody>
      </p:sp>
    </p:spTree>
    <p:extLst>
      <p:ext uri="{BB962C8B-B14F-4D97-AF65-F5344CB8AC3E}">
        <p14:creationId xmlns:p14="http://schemas.microsoft.com/office/powerpoint/2010/main" val="591988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slide" Target="slide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image" Target="../media/image21.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image" Target="../media/image3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slide" Target="slide3.xml"/></Relationships>
</file>

<file path=ppt/slides/_rels/slide3.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1.png"/><Relationship Id="rId7" Type="http://schemas.openxmlformats.org/officeDocument/2006/relationships/slide" Target="slide20.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8.xml"/><Relationship Id="rId5" Type="http://schemas.openxmlformats.org/officeDocument/2006/relationships/slide" Target="slide5.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59">
            <a:extLst>
              <a:ext uri="{FF2B5EF4-FFF2-40B4-BE49-F238E27FC236}">
                <a16:creationId xmlns:a16="http://schemas.microsoft.com/office/drawing/2014/main" id="{C4AA77BB-B1D8-E4C8-7811-EDEC4EACFF35}"/>
              </a:ext>
            </a:extLst>
          </p:cNvPr>
          <p:cNvSpPr>
            <a:spLocks noChangeArrowheads="1"/>
          </p:cNvSpPr>
          <p:nvPr/>
        </p:nvSpPr>
        <p:spPr bwMode="auto">
          <a:xfrm>
            <a:off x="1288003" y="2705237"/>
            <a:ext cx="9276080"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sz="2400" b="1" u="sng" cap="all" dirty="0">
                <a:latin typeface="Arial" panose="020B0604020202020204" pitchFamily="34" charset="0"/>
                <a:cs typeface="Arial" panose="020B0604020202020204" pitchFamily="34" charset="0"/>
                <a:sym typeface="Calibri" panose="020F0502020204030204" pitchFamily="34" charset="0"/>
              </a:rPr>
              <a:t>ĐỀ TÀI</a:t>
            </a:r>
            <a:r>
              <a:rPr lang="en-US" sz="2400" b="1" cap="all" dirty="0">
                <a:latin typeface="Arial" panose="020B0604020202020204" pitchFamily="34" charset="0"/>
                <a:cs typeface="Arial" panose="020B0604020202020204" pitchFamily="34" charset="0"/>
                <a:sym typeface="Calibri" panose="020F0502020204030204" pitchFamily="34" charset="0"/>
              </a:rPr>
              <a:t>: </a:t>
            </a:r>
          </a:p>
          <a:p>
            <a:pPr algn="ctr">
              <a:buNone/>
            </a:pPr>
            <a:r>
              <a:rPr lang="en-US" sz="2800" b="1" cap="all" dirty="0" err="1">
                <a:latin typeface="Arial" panose="020B0604020202020204" pitchFamily="34" charset="0"/>
                <a:cs typeface="Arial" panose="020B0604020202020204" pitchFamily="34" charset="0"/>
                <a:sym typeface="Calibri" panose="020F0502020204030204" pitchFamily="34" charset="0"/>
              </a:rPr>
              <a:t>giải</a:t>
            </a:r>
            <a:r>
              <a:rPr lang="en-US" sz="2800" b="1" cap="all" dirty="0">
                <a:latin typeface="Arial" panose="020B0604020202020204" pitchFamily="34" charset="0"/>
                <a:cs typeface="Arial" panose="020B0604020202020204" pitchFamily="34" charset="0"/>
                <a:sym typeface="Calibri" panose="020F0502020204030204" pitchFamily="34" charset="0"/>
              </a:rPr>
              <a:t> </a:t>
            </a:r>
            <a:r>
              <a:rPr lang="en-US" sz="2800" b="1" cap="all" dirty="0" err="1">
                <a:latin typeface="Arial" panose="020B0604020202020204" pitchFamily="34" charset="0"/>
                <a:cs typeface="Arial" panose="020B0604020202020204" pitchFamily="34" charset="0"/>
                <a:sym typeface="Calibri" panose="020F0502020204030204" pitchFamily="34" charset="0"/>
              </a:rPr>
              <a:t>pháp</a:t>
            </a:r>
            <a:r>
              <a:rPr lang="en-US" sz="2800" b="1" cap="all" dirty="0">
                <a:latin typeface="Arial" panose="020B0604020202020204" pitchFamily="34" charset="0"/>
                <a:cs typeface="Arial" panose="020B0604020202020204" pitchFamily="34" charset="0"/>
                <a:sym typeface="Calibri" panose="020F0502020204030204" pitchFamily="34" charset="0"/>
              </a:rPr>
              <a:t> </a:t>
            </a:r>
            <a:r>
              <a:rPr lang="en-US" sz="2800" b="1" cap="all" dirty="0" err="1">
                <a:latin typeface="Arial" panose="020B0604020202020204" pitchFamily="34" charset="0"/>
                <a:cs typeface="Arial" panose="020B0604020202020204" pitchFamily="34" charset="0"/>
                <a:sym typeface="Calibri" panose="020F0502020204030204" pitchFamily="34" charset="0"/>
              </a:rPr>
              <a:t>chấm</a:t>
            </a:r>
            <a:r>
              <a:rPr lang="en-US" sz="2800" b="1" cap="all" dirty="0">
                <a:latin typeface="Arial" panose="020B0604020202020204" pitchFamily="34" charset="0"/>
                <a:cs typeface="Arial" panose="020B0604020202020204" pitchFamily="34" charset="0"/>
                <a:sym typeface="Calibri" panose="020F0502020204030204" pitchFamily="34" charset="0"/>
              </a:rPr>
              <a:t> </a:t>
            </a:r>
            <a:r>
              <a:rPr lang="en-US" sz="2800" b="1" cap="all" dirty="0" err="1">
                <a:latin typeface="Arial" panose="020B0604020202020204" pitchFamily="34" charset="0"/>
                <a:cs typeface="Arial" panose="020B0604020202020204" pitchFamily="34" charset="0"/>
                <a:sym typeface="Calibri" panose="020F0502020204030204" pitchFamily="34" charset="0"/>
              </a:rPr>
              <a:t>công</a:t>
            </a:r>
            <a:r>
              <a:rPr lang="en-US" sz="2800" b="1" cap="all" dirty="0">
                <a:latin typeface="Arial" panose="020B0604020202020204" pitchFamily="34" charset="0"/>
                <a:cs typeface="Arial" panose="020B0604020202020204" pitchFamily="34" charset="0"/>
                <a:sym typeface="Calibri" panose="020F0502020204030204" pitchFamily="34" charset="0"/>
              </a:rPr>
              <a:t> </a:t>
            </a:r>
            <a:r>
              <a:rPr lang="en-US" sz="2800" b="1" cap="all" dirty="0" err="1">
                <a:latin typeface="Arial" panose="020B0604020202020204" pitchFamily="34" charset="0"/>
                <a:cs typeface="Arial" panose="020B0604020202020204" pitchFamily="34" charset="0"/>
                <a:sym typeface="Calibri" panose="020F0502020204030204" pitchFamily="34" charset="0"/>
              </a:rPr>
              <a:t>cho</a:t>
            </a:r>
            <a:r>
              <a:rPr lang="en-US" sz="2800" b="1" cap="all" dirty="0">
                <a:latin typeface="Arial" panose="020B0604020202020204" pitchFamily="34" charset="0"/>
                <a:cs typeface="Arial" panose="020B0604020202020204" pitchFamily="34" charset="0"/>
                <a:sym typeface="Calibri" panose="020F0502020204030204" pitchFamily="34" charset="0"/>
              </a:rPr>
              <a:t> </a:t>
            </a:r>
            <a:r>
              <a:rPr lang="en-US" sz="2800" b="1" cap="all" dirty="0" err="1">
                <a:latin typeface="Arial" panose="020B0604020202020204" pitchFamily="34" charset="0"/>
                <a:cs typeface="Arial" panose="020B0604020202020204" pitchFamily="34" charset="0"/>
                <a:sym typeface="Calibri" panose="020F0502020204030204" pitchFamily="34" charset="0"/>
              </a:rPr>
              <a:t>doanh</a:t>
            </a:r>
            <a:r>
              <a:rPr lang="en-US" sz="2800" b="1" cap="all" dirty="0">
                <a:latin typeface="Arial" panose="020B0604020202020204" pitchFamily="34" charset="0"/>
                <a:cs typeface="Arial" panose="020B0604020202020204" pitchFamily="34" charset="0"/>
                <a:sym typeface="Calibri" panose="020F0502020204030204" pitchFamily="34" charset="0"/>
              </a:rPr>
              <a:t> </a:t>
            </a:r>
            <a:r>
              <a:rPr lang="en-US" sz="2800" b="1" cap="all" dirty="0" err="1">
                <a:latin typeface="Arial" panose="020B0604020202020204" pitchFamily="34" charset="0"/>
                <a:cs typeface="Arial" panose="020B0604020202020204" pitchFamily="34" charset="0"/>
                <a:sym typeface="Calibri" panose="020F0502020204030204" pitchFamily="34" charset="0"/>
              </a:rPr>
              <a:t>nghiệp</a:t>
            </a:r>
            <a:r>
              <a:rPr lang="en-US" sz="2800" b="1" cap="all" dirty="0">
                <a:latin typeface="Arial" panose="020B0604020202020204" pitchFamily="34" charset="0"/>
                <a:cs typeface="Arial" panose="020B0604020202020204" pitchFamily="34" charset="0"/>
                <a:sym typeface="Calibri" panose="020F0502020204030204" pitchFamily="34" charset="0"/>
              </a:rPr>
              <a:t> </a:t>
            </a:r>
          </a:p>
          <a:p>
            <a:pPr algn="ctr">
              <a:buNone/>
            </a:pPr>
            <a:r>
              <a:rPr lang="en-US" sz="2800" b="1" cap="all" dirty="0" err="1">
                <a:latin typeface="Arial" panose="020B0604020202020204" pitchFamily="34" charset="0"/>
                <a:cs typeface="Arial" panose="020B0604020202020204" pitchFamily="34" charset="0"/>
                <a:sym typeface="Calibri" panose="020F0502020204030204" pitchFamily="34" charset="0"/>
              </a:rPr>
              <a:t>ứng</a:t>
            </a:r>
            <a:r>
              <a:rPr lang="en-US" sz="2800" b="1" cap="all" dirty="0">
                <a:latin typeface="Arial" panose="020B0604020202020204" pitchFamily="34" charset="0"/>
                <a:cs typeface="Arial" panose="020B0604020202020204" pitchFamily="34" charset="0"/>
                <a:sym typeface="Calibri" panose="020F0502020204030204" pitchFamily="34" charset="0"/>
              </a:rPr>
              <a:t> </a:t>
            </a:r>
            <a:r>
              <a:rPr lang="en-US" sz="2800" b="1" cap="all" dirty="0" err="1">
                <a:latin typeface="Arial" panose="020B0604020202020204" pitchFamily="34" charset="0"/>
                <a:cs typeface="Arial" panose="020B0604020202020204" pitchFamily="34" charset="0"/>
                <a:sym typeface="Calibri" panose="020F0502020204030204" pitchFamily="34" charset="0"/>
              </a:rPr>
              <a:t>dụng</a:t>
            </a:r>
            <a:r>
              <a:rPr lang="en-US" sz="2800" b="1" cap="all" dirty="0">
                <a:latin typeface="Arial" panose="020B0604020202020204" pitchFamily="34" charset="0"/>
                <a:cs typeface="Arial" panose="020B0604020202020204" pitchFamily="34" charset="0"/>
                <a:sym typeface="Calibri" panose="020F0502020204030204" pitchFamily="34" charset="0"/>
              </a:rPr>
              <a:t> </a:t>
            </a:r>
            <a:r>
              <a:rPr lang="en-US" sz="2800" b="1" cap="all" dirty="0" err="1">
                <a:latin typeface="Arial" panose="020B0604020202020204" pitchFamily="34" charset="0"/>
                <a:cs typeface="Arial" panose="020B0604020202020204" pitchFamily="34" charset="0"/>
                <a:sym typeface="Calibri" panose="020F0502020204030204" pitchFamily="34" charset="0"/>
              </a:rPr>
              <a:t>nhận</a:t>
            </a:r>
            <a:r>
              <a:rPr lang="en-US" sz="2800" b="1" cap="all" dirty="0">
                <a:latin typeface="Arial" panose="020B0604020202020204" pitchFamily="34" charset="0"/>
                <a:cs typeface="Arial" panose="020B0604020202020204" pitchFamily="34" charset="0"/>
                <a:sym typeface="Calibri" panose="020F0502020204030204" pitchFamily="34" charset="0"/>
              </a:rPr>
              <a:t> </a:t>
            </a:r>
            <a:r>
              <a:rPr lang="en-US" sz="2800" b="1" cap="all" dirty="0" err="1">
                <a:latin typeface="Arial" panose="020B0604020202020204" pitchFamily="34" charset="0"/>
                <a:cs typeface="Arial" panose="020B0604020202020204" pitchFamily="34" charset="0"/>
                <a:sym typeface="Calibri" panose="020F0502020204030204" pitchFamily="34" charset="0"/>
              </a:rPr>
              <a:t>diện</a:t>
            </a:r>
            <a:r>
              <a:rPr lang="en-US" sz="2800" b="1" cap="all" dirty="0">
                <a:latin typeface="Arial" panose="020B0604020202020204" pitchFamily="34" charset="0"/>
                <a:cs typeface="Arial" panose="020B0604020202020204" pitchFamily="34" charset="0"/>
                <a:sym typeface="Calibri" panose="020F0502020204030204" pitchFamily="34" charset="0"/>
              </a:rPr>
              <a:t> </a:t>
            </a:r>
            <a:r>
              <a:rPr lang="en-US" sz="2800" b="1" cap="all" dirty="0" err="1">
                <a:latin typeface="Arial" panose="020B0604020202020204" pitchFamily="34" charset="0"/>
                <a:cs typeface="Arial" panose="020B0604020202020204" pitchFamily="34" charset="0"/>
                <a:sym typeface="Calibri" panose="020F0502020204030204" pitchFamily="34" charset="0"/>
              </a:rPr>
              <a:t>khuôn</a:t>
            </a:r>
            <a:r>
              <a:rPr lang="en-US" sz="2800" b="1" cap="all" dirty="0">
                <a:latin typeface="Arial" panose="020B0604020202020204" pitchFamily="34" charset="0"/>
                <a:cs typeface="Arial" panose="020B0604020202020204" pitchFamily="34" charset="0"/>
                <a:sym typeface="Calibri" panose="020F0502020204030204" pitchFamily="34" charset="0"/>
              </a:rPr>
              <a:t> </a:t>
            </a:r>
            <a:r>
              <a:rPr lang="en-US" sz="2800" b="1" cap="all" dirty="0" err="1">
                <a:latin typeface="Arial" panose="020B0604020202020204" pitchFamily="34" charset="0"/>
                <a:cs typeface="Arial" panose="020B0604020202020204" pitchFamily="34" charset="0"/>
                <a:sym typeface="Calibri" panose="020F0502020204030204" pitchFamily="34" charset="0"/>
              </a:rPr>
              <a:t>mặt</a:t>
            </a:r>
            <a:endParaRPr lang="zh-CN" altLang="en-US" sz="2800" b="1" dirty="0">
              <a:latin typeface="Arial" panose="020B0604020202020204" pitchFamily="34" charset="0"/>
              <a:cs typeface="Arial" panose="020B0604020202020204" pitchFamily="34" charset="0"/>
            </a:endParaRPr>
          </a:p>
        </p:txBody>
      </p:sp>
      <p:sp>
        <p:nvSpPr>
          <p:cNvPr id="6" name="矩形 259">
            <a:extLst>
              <a:ext uri="{FF2B5EF4-FFF2-40B4-BE49-F238E27FC236}">
                <a16:creationId xmlns:a16="http://schemas.microsoft.com/office/drawing/2014/main" id="{61C0674D-D8D1-EDAD-1253-A4669E94380B}"/>
              </a:ext>
            </a:extLst>
          </p:cNvPr>
          <p:cNvSpPr>
            <a:spLocks noChangeArrowheads="1"/>
          </p:cNvSpPr>
          <p:nvPr/>
        </p:nvSpPr>
        <p:spPr bwMode="auto">
          <a:xfrm>
            <a:off x="2421206" y="210550"/>
            <a:ext cx="7349579"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sz="1800" b="1" cap="all">
                <a:latin typeface="Arial" panose="020B0604020202020204" pitchFamily="34" charset="0"/>
                <a:cs typeface="Arial" panose="020B0604020202020204" pitchFamily="34" charset="0"/>
              </a:rPr>
              <a:t>ĐẠI HỌC ĐÀ NẴNG</a:t>
            </a:r>
          </a:p>
          <a:p>
            <a:pPr algn="ctr">
              <a:buNone/>
            </a:pPr>
            <a:r>
              <a:rPr lang="en-US" sz="1800" b="1" cap="all">
                <a:latin typeface="Arial" panose="020B0604020202020204" pitchFamily="34" charset="0"/>
                <a:cs typeface="Arial" panose="020B0604020202020204" pitchFamily="34" charset="0"/>
              </a:rPr>
              <a:t>Trường </a:t>
            </a:r>
            <a:r>
              <a:rPr lang="en-US" sz="1800" b="1" cap="all" err="1">
                <a:latin typeface="Arial" panose="020B0604020202020204" pitchFamily="34" charset="0"/>
                <a:cs typeface="Arial" panose="020B0604020202020204" pitchFamily="34" charset="0"/>
              </a:rPr>
              <a:t>đại</a:t>
            </a:r>
            <a:r>
              <a:rPr lang="en-US" sz="1800" b="1" cap="all">
                <a:latin typeface="Arial" panose="020B0604020202020204" pitchFamily="34" charset="0"/>
                <a:cs typeface="Arial" panose="020B0604020202020204" pitchFamily="34" charset="0"/>
              </a:rPr>
              <a:t> </a:t>
            </a:r>
            <a:r>
              <a:rPr lang="en-US" sz="1800" b="1" cap="all" err="1">
                <a:latin typeface="Arial" panose="020B0604020202020204" pitchFamily="34" charset="0"/>
                <a:cs typeface="Arial" panose="020B0604020202020204" pitchFamily="34" charset="0"/>
              </a:rPr>
              <a:t>học</a:t>
            </a:r>
            <a:r>
              <a:rPr lang="en-US" sz="1800" b="1" cap="all">
                <a:latin typeface="Arial" panose="020B0604020202020204" pitchFamily="34" charset="0"/>
                <a:cs typeface="Arial" panose="020B0604020202020204" pitchFamily="34" charset="0"/>
              </a:rPr>
              <a:t> </a:t>
            </a:r>
            <a:r>
              <a:rPr lang="en-US" sz="1800" b="1" cap="all" err="1">
                <a:latin typeface="Arial" panose="020B0604020202020204" pitchFamily="34" charset="0"/>
                <a:cs typeface="Arial" panose="020B0604020202020204" pitchFamily="34" charset="0"/>
              </a:rPr>
              <a:t>bách</a:t>
            </a:r>
            <a:r>
              <a:rPr lang="en-US" sz="1800" b="1" cap="all">
                <a:latin typeface="Arial" panose="020B0604020202020204" pitchFamily="34" charset="0"/>
                <a:cs typeface="Arial" panose="020B0604020202020204" pitchFamily="34" charset="0"/>
              </a:rPr>
              <a:t> khoa</a:t>
            </a:r>
          </a:p>
          <a:p>
            <a:pPr algn="ctr">
              <a:buNone/>
            </a:pPr>
            <a:r>
              <a:rPr lang="en-US" sz="1800" b="1" cap="all">
                <a:latin typeface="Arial" panose="020B0604020202020204" pitchFamily="34" charset="0"/>
                <a:cs typeface="Arial" panose="020B0604020202020204" pitchFamily="34" charset="0"/>
              </a:rPr>
              <a:t>Khoa </a:t>
            </a:r>
            <a:r>
              <a:rPr lang="en-US" sz="1800" b="1" cap="all" err="1">
                <a:latin typeface="Arial" panose="020B0604020202020204" pitchFamily="34" charset="0"/>
                <a:cs typeface="Arial" panose="020B0604020202020204" pitchFamily="34" charset="0"/>
              </a:rPr>
              <a:t>điện</a:t>
            </a:r>
            <a:r>
              <a:rPr lang="en-US" sz="1800" b="1" cap="all">
                <a:latin typeface="Arial" panose="020B0604020202020204" pitchFamily="34" charset="0"/>
                <a:cs typeface="Arial" panose="020B0604020202020204" pitchFamily="34" charset="0"/>
              </a:rPr>
              <a:t> </a:t>
            </a:r>
            <a:r>
              <a:rPr lang="en-US" sz="1800" b="1" cap="all" err="1">
                <a:latin typeface="Arial" panose="020B0604020202020204" pitchFamily="34" charset="0"/>
                <a:cs typeface="Arial" panose="020B0604020202020204" pitchFamily="34" charset="0"/>
              </a:rPr>
              <a:t>tử</a:t>
            </a:r>
            <a:r>
              <a:rPr lang="en-US" sz="1800" b="1" cap="all">
                <a:latin typeface="Arial" panose="020B0604020202020204" pitchFamily="34" charset="0"/>
                <a:cs typeface="Arial" panose="020B0604020202020204" pitchFamily="34" charset="0"/>
              </a:rPr>
              <a:t> </a:t>
            </a:r>
            <a:r>
              <a:rPr lang="en-US" sz="1800" b="1" cap="all" err="1">
                <a:latin typeface="Arial" panose="020B0604020202020204" pitchFamily="34" charset="0"/>
                <a:cs typeface="Arial" panose="020B0604020202020204" pitchFamily="34" charset="0"/>
              </a:rPr>
              <a:t>viễn</a:t>
            </a:r>
            <a:r>
              <a:rPr lang="en-US" sz="1800" b="1" cap="all">
                <a:latin typeface="Arial" panose="020B0604020202020204" pitchFamily="34" charset="0"/>
                <a:cs typeface="Arial" panose="020B0604020202020204" pitchFamily="34" charset="0"/>
              </a:rPr>
              <a:t> </a:t>
            </a:r>
            <a:r>
              <a:rPr lang="en-US" sz="1800" b="1" cap="all" err="1">
                <a:latin typeface="Arial" panose="020B0604020202020204" pitchFamily="34" charset="0"/>
                <a:cs typeface="Arial" panose="020B0604020202020204" pitchFamily="34" charset="0"/>
              </a:rPr>
              <a:t>thông</a:t>
            </a:r>
            <a:endParaRPr lang="en-US" sz="1800" b="1" cap="a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64EF277-8238-8C5B-E57A-3ED4D91262B0}"/>
              </a:ext>
            </a:extLst>
          </p:cNvPr>
          <p:cNvSpPr/>
          <p:nvPr/>
        </p:nvSpPr>
        <p:spPr>
          <a:xfrm>
            <a:off x="2421206" y="1765482"/>
            <a:ext cx="7358073" cy="523220"/>
          </a:xfrm>
          <a:prstGeom prst="rect">
            <a:avLst/>
          </a:prstGeom>
          <a:noFill/>
        </p:spPr>
        <p:txBody>
          <a:bodyPr wrap="square" lIns="91440" tIns="45720" rIns="91440" bIns="45720">
            <a:spAutoFit/>
          </a:bodyPr>
          <a:lstStyle/>
          <a:p>
            <a:pPr algn="ctr"/>
            <a:r>
              <a:rPr lang="en-US" sz="2800" b="1" cap="all">
                <a:latin typeface="UTM Neutra" panose="02040603050506020204" pitchFamily="18" charset="0"/>
                <a:ea typeface="微软雅黑" panose="020B0503020204020204" pitchFamily="34" charset="-122"/>
                <a:cs typeface="Arial" panose="020B0604020202020204" pitchFamily="34" charset="0"/>
                <a:sym typeface="Calibri" panose="020F0502020204030204" pitchFamily="34" charset="0"/>
              </a:rPr>
              <a:t>ĐỒ ÁN TỐT NGHIỆP</a:t>
            </a:r>
          </a:p>
        </p:txBody>
      </p:sp>
      <p:pic>
        <p:nvPicPr>
          <p:cNvPr id="8" name="Picture 8">
            <a:extLst>
              <a:ext uri="{FF2B5EF4-FFF2-40B4-BE49-F238E27FC236}">
                <a16:creationId xmlns:a16="http://schemas.microsoft.com/office/drawing/2014/main" id="{C55124DF-2CDB-6A3A-6BBB-794B7D85C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542" y="233628"/>
            <a:ext cx="1114024" cy="11140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330AB02-432F-3A39-2D6A-62E3A30B994C}"/>
              </a:ext>
            </a:extLst>
          </p:cNvPr>
          <p:cNvSpPr txBox="1"/>
          <p:nvPr/>
        </p:nvSpPr>
        <p:spPr>
          <a:xfrm>
            <a:off x="3388233" y="4783389"/>
            <a:ext cx="5075620" cy="1015663"/>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GVHD:</a:t>
            </a:r>
            <a:r>
              <a:rPr lang="vi-VN" sz="2000" b="1">
                <a:latin typeface="Arial" panose="020B0604020202020204" pitchFamily="34" charset="0"/>
                <a:cs typeface="Arial" panose="020B0604020202020204" pitchFamily="34" charset="0"/>
              </a:rPr>
              <a:t> </a:t>
            </a:r>
            <a:r>
              <a:rPr lang="en-US" sz="2000" b="1">
                <a:latin typeface="Arial" panose="020B0604020202020204" pitchFamily="34" charset="0"/>
                <a:cs typeface="Arial" panose="020B0604020202020204" pitchFamily="34" charset="0"/>
              </a:rPr>
              <a:t>TS. Nguyễn Duy Nhật </a:t>
            </a:r>
            <a:r>
              <a:rPr lang="en-US" sz="2000" b="1" err="1">
                <a:latin typeface="Arial" panose="020B0604020202020204" pitchFamily="34" charset="0"/>
                <a:cs typeface="Arial" panose="020B0604020202020204" pitchFamily="34" charset="0"/>
              </a:rPr>
              <a:t>Viễn</a:t>
            </a:r>
            <a:r>
              <a:rPr lang="en-US" sz="2000" b="1">
                <a:latin typeface="Arial" panose="020B0604020202020204" pitchFamily="34" charset="0"/>
                <a:cs typeface="Arial" panose="020B0604020202020204" pitchFamily="34" charset="0"/>
              </a:rPr>
              <a:t>           </a:t>
            </a:r>
          </a:p>
          <a:p>
            <a:br>
              <a:rPr lang="vi-VN" sz="2000" b="1">
                <a:latin typeface="Arial" panose="020B0604020202020204" pitchFamily="34" charset="0"/>
                <a:cs typeface="Arial" panose="020B0604020202020204" pitchFamily="34" charset="0"/>
              </a:rPr>
            </a:br>
            <a:r>
              <a:rPr lang="en-US" sz="2000" b="1" err="1">
                <a:latin typeface="Arial" panose="020B0604020202020204" pitchFamily="34" charset="0"/>
                <a:cs typeface="Arial" panose="020B0604020202020204" pitchFamily="34" charset="0"/>
              </a:rPr>
              <a:t>Nhóm</a:t>
            </a:r>
            <a:r>
              <a:rPr lang="en-US" sz="2000" b="1">
                <a:latin typeface="Arial" panose="020B0604020202020204" pitchFamily="34" charset="0"/>
                <a:cs typeface="Arial" panose="020B0604020202020204" pitchFamily="34" charset="0"/>
              </a:rPr>
              <a:t>: </a:t>
            </a:r>
            <a:endParaRPr lang="vi-VN" sz="2000" b="1">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2AEC79A8-C2AD-A1E1-517B-C68AC1CF96F6}"/>
              </a:ext>
            </a:extLst>
          </p:cNvPr>
          <p:cNvGraphicFramePr>
            <a:graphicFrameLocks noGrp="1"/>
          </p:cNvGraphicFramePr>
          <p:nvPr>
            <p:extLst>
              <p:ext uri="{D42A27DB-BD31-4B8C-83A1-F6EECF244321}">
                <p14:modId xmlns:p14="http://schemas.microsoft.com/office/powerpoint/2010/main" val="3767227655"/>
              </p:ext>
            </p:extLst>
          </p:nvPr>
        </p:nvGraphicFramePr>
        <p:xfrm>
          <a:off x="4281867" y="5413570"/>
          <a:ext cx="7680638" cy="792480"/>
        </p:xfrm>
        <a:graphic>
          <a:graphicData uri="http://schemas.openxmlformats.org/drawingml/2006/table">
            <a:tbl>
              <a:tblPr firstRow="1" bandRow="1">
                <a:tableStyleId>{2D5ABB26-0587-4C30-8999-92F81FD0307C}</a:tableStyleId>
              </a:tblPr>
              <a:tblGrid>
                <a:gridCol w="2734680">
                  <a:extLst>
                    <a:ext uri="{9D8B030D-6E8A-4147-A177-3AD203B41FA5}">
                      <a16:colId xmlns:a16="http://schemas.microsoft.com/office/drawing/2014/main" val="1911114589"/>
                    </a:ext>
                  </a:extLst>
                </a:gridCol>
                <a:gridCol w="1560903">
                  <a:extLst>
                    <a:ext uri="{9D8B030D-6E8A-4147-A177-3AD203B41FA5}">
                      <a16:colId xmlns:a16="http://schemas.microsoft.com/office/drawing/2014/main" val="638614298"/>
                    </a:ext>
                  </a:extLst>
                </a:gridCol>
                <a:gridCol w="3385055">
                  <a:extLst>
                    <a:ext uri="{9D8B030D-6E8A-4147-A177-3AD203B41FA5}">
                      <a16:colId xmlns:a16="http://schemas.microsoft.com/office/drawing/2014/main" val="1091653865"/>
                    </a:ext>
                  </a:extLst>
                </a:gridCol>
              </a:tblGrid>
              <a:tr h="370840">
                <a:tc>
                  <a:txBody>
                    <a:bodyPr/>
                    <a:lstStyle/>
                    <a:p>
                      <a:pPr algn="l"/>
                      <a:r>
                        <a:rPr lang="en-US" sz="2000" b="1">
                          <a:solidFill>
                            <a:schemeClr val="tx1"/>
                          </a:solidFill>
                          <a:latin typeface="Arial" panose="020B0604020202020204" pitchFamily="34" charset="0"/>
                          <a:cs typeface="Arial" panose="020B0604020202020204" pitchFamily="34" charset="0"/>
                        </a:rPr>
                        <a:t>Nguyễn Đình Khánh </a:t>
                      </a:r>
                      <a:endParaRPr lang="en-US" sz="2000">
                        <a:solidFill>
                          <a:schemeClr val="tx1"/>
                        </a:solidFill>
                        <a:latin typeface="Arial" panose="020B0604020202020204" pitchFamily="34" charset="0"/>
                        <a:cs typeface="Arial" panose="020B0604020202020204" pitchFamily="34" charset="0"/>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2000" b="1">
                          <a:solidFill>
                            <a:schemeClr val="tx1"/>
                          </a:solidFill>
                          <a:latin typeface="Arial" panose="020B0604020202020204" pitchFamily="34" charset="0"/>
                          <a:cs typeface="Arial" panose="020B0604020202020204" pitchFamily="34" charset="0"/>
                        </a:rPr>
                        <a:t>106200056</a:t>
                      </a:r>
                      <a:endParaRPr lang="en-US" sz="2000">
                        <a:solidFill>
                          <a:schemeClr val="tx1"/>
                        </a:solidFill>
                        <a:latin typeface="Arial" panose="020B0604020202020204" pitchFamily="34" charset="0"/>
                        <a:cs typeface="Arial" panose="020B0604020202020204" pitchFamily="34" charset="0"/>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schemeClr val="tx1"/>
                          </a:solidFill>
                          <a:latin typeface="Arial" panose="020B0604020202020204" pitchFamily="34" charset="0"/>
                          <a:cs typeface="Arial" panose="020B0604020202020204" pitchFamily="34" charset="0"/>
                        </a:rPr>
                        <a:t>20DT2</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7052786"/>
                  </a:ext>
                </a:extLst>
              </a:tr>
              <a:tr h="370840">
                <a:tc>
                  <a:txBody>
                    <a:bodyPr/>
                    <a:lstStyle/>
                    <a:p>
                      <a:pPr algn="l"/>
                      <a:r>
                        <a:rPr lang="vi-VN" sz="2000" b="1">
                          <a:solidFill>
                            <a:schemeClr val="tx1"/>
                          </a:solidFill>
                          <a:latin typeface="Arial" panose="020B0604020202020204" pitchFamily="34" charset="0"/>
                          <a:cs typeface="Arial" panose="020B0604020202020204" pitchFamily="34" charset="0"/>
                        </a:rPr>
                        <a:t>Hà Phước Phúc</a:t>
                      </a:r>
                      <a:r>
                        <a:rPr lang="en-US" sz="2000" b="1">
                          <a:solidFill>
                            <a:schemeClr val="tx1"/>
                          </a:solidFill>
                          <a:latin typeface="Arial" panose="020B0604020202020204" pitchFamily="34" charset="0"/>
                          <a:cs typeface="Arial" panose="020B0604020202020204" pitchFamily="34" charset="0"/>
                        </a:rPr>
                        <a:t> </a:t>
                      </a:r>
                      <a:endParaRPr lang="en-US" sz="2000">
                        <a:solidFill>
                          <a:schemeClr val="tx1"/>
                        </a:solidFill>
                        <a:latin typeface="Arial" panose="020B0604020202020204" pitchFamily="34" charset="0"/>
                        <a:cs typeface="Arial" panose="020B0604020202020204" pitchFamily="34" charset="0"/>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algn="l"/>
                      <a:r>
                        <a:rPr lang="en-US" sz="2000" b="1" dirty="0">
                          <a:solidFill>
                            <a:schemeClr val="tx1"/>
                          </a:solidFill>
                          <a:latin typeface="Arial" panose="020B0604020202020204" pitchFamily="34" charset="0"/>
                          <a:cs typeface="Arial" panose="020B0604020202020204" pitchFamily="34" charset="0"/>
                        </a:rPr>
                        <a:t>106200065</a:t>
                      </a:r>
                      <a:endParaRPr lang="en-US" sz="2000" dirty="0">
                        <a:solidFill>
                          <a:schemeClr val="tx1"/>
                        </a:solidFill>
                        <a:latin typeface="Arial" panose="020B0604020202020204" pitchFamily="34" charset="0"/>
                        <a:cs typeface="Arial" panose="020B0604020202020204" pitchFamily="34" charset="0"/>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Arial" panose="020B0604020202020204" pitchFamily="34" charset="0"/>
                          <a:cs typeface="Arial" panose="020B0604020202020204" pitchFamily="34" charset="0"/>
                        </a:rPr>
                        <a:t>20DT2</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42351236"/>
                  </a:ext>
                </a:extLst>
              </a:tr>
            </a:tbl>
          </a:graphicData>
        </a:graphic>
      </p:graphicFrame>
      <p:pic>
        <p:nvPicPr>
          <p:cNvPr id="11" name="Picture 6">
            <a:extLst>
              <a:ext uri="{FF2B5EF4-FFF2-40B4-BE49-F238E27FC236}">
                <a16:creationId xmlns:a16="http://schemas.microsoft.com/office/drawing/2014/main" id="{4D4F8E12-8B94-CBDE-A288-3C3DAF1EC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434" y="233628"/>
            <a:ext cx="1114024" cy="111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833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17E93-FB08-6C60-B31D-C992400EB5DD}"/>
            </a:ext>
          </a:extLst>
        </p:cNvPr>
        <p:cNvGrpSpPr/>
        <p:nvPr/>
      </p:nvGrpSpPr>
      <p:grpSpPr>
        <a:xfrm>
          <a:off x="0" y="0"/>
          <a:ext cx="0" cy="0"/>
          <a:chOff x="0" y="0"/>
          <a:chExt cx="0" cy="0"/>
        </a:xfrm>
      </p:grpSpPr>
      <p:pic>
        <p:nvPicPr>
          <p:cNvPr id="7" name="Picture 6" descr="A diagram of a flowchart&#10;&#10;AI-generated content may be incorrect.">
            <a:extLst>
              <a:ext uri="{FF2B5EF4-FFF2-40B4-BE49-F238E27FC236}">
                <a16:creationId xmlns:a16="http://schemas.microsoft.com/office/drawing/2014/main" id="{2E517F52-5725-FB68-77B8-FCE474233085}"/>
              </a:ext>
            </a:extLst>
          </p:cNvPr>
          <p:cNvPicPr>
            <a:picLocks noChangeAspect="1"/>
          </p:cNvPicPr>
          <p:nvPr/>
        </p:nvPicPr>
        <p:blipFill>
          <a:blip r:embed="rId3"/>
          <a:stretch>
            <a:fillRect/>
          </a:stretch>
        </p:blipFill>
        <p:spPr>
          <a:xfrm>
            <a:off x="595993" y="2167441"/>
            <a:ext cx="2929527" cy="4487032"/>
          </a:xfrm>
          <a:prstGeom prst="rect">
            <a:avLst/>
          </a:prstGeom>
        </p:spPr>
      </p:pic>
      <p:sp>
        <p:nvSpPr>
          <p:cNvPr id="2" name="TextBox 1">
            <a:extLst>
              <a:ext uri="{FF2B5EF4-FFF2-40B4-BE49-F238E27FC236}">
                <a16:creationId xmlns:a16="http://schemas.microsoft.com/office/drawing/2014/main" id="{91CE7CB6-F97A-86DC-44B3-1674B400AD94}"/>
              </a:ext>
            </a:extLst>
          </p:cNvPr>
          <p:cNvSpPr txBox="1"/>
          <p:nvPr/>
        </p:nvSpPr>
        <p:spPr>
          <a:xfrm>
            <a:off x="143190" y="632826"/>
            <a:ext cx="384969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3.2 Lưu </a:t>
            </a:r>
            <a:r>
              <a:rPr lang="en-US" sz="1800" err="1">
                <a:latin typeface="Arial" panose="020B0604020202020204" pitchFamily="34" charset="0"/>
                <a:cs typeface="Arial" panose="020B0604020202020204" pitchFamily="34" charset="0"/>
              </a:rPr>
              <a:t>đồ</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hệ</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thống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Khối</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Thiết</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bị</a:t>
            </a:r>
            <a:endParaRPr lang="en-US" sz="18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1F16E47-C54C-8BD9-217B-D5611759DE24}"/>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sp>
        <p:nvSpPr>
          <p:cNvPr id="4" name="Rectangle: Rounded Corners 3">
            <a:extLst>
              <a:ext uri="{FF2B5EF4-FFF2-40B4-BE49-F238E27FC236}">
                <a16:creationId xmlns:a16="http://schemas.microsoft.com/office/drawing/2014/main" id="{9D90D0BD-2A04-CD9B-C7EC-D96CAD117FB0}"/>
              </a:ext>
            </a:extLst>
          </p:cNvPr>
          <p:cNvSpPr/>
          <p:nvPr/>
        </p:nvSpPr>
        <p:spPr>
          <a:xfrm>
            <a:off x="2397760" y="3982720"/>
            <a:ext cx="680720" cy="436880"/>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7CACC87-9AA5-8ABF-4101-784DEC02EFA5}"/>
              </a:ext>
            </a:extLst>
          </p:cNvPr>
          <p:cNvPicPr>
            <a:picLocks noChangeAspect="1"/>
          </p:cNvPicPr>
          <p:nvPr/>
        </p:nvPicPr>
        <p:blipFill>
          <a:blip r:embed="rId4"/>
          <a:stretch>
            <a:fillRect/>
          </a:stretch>
        </p:blipFill>
        <p:spPr>
          <a:xfrm>
            <a:off x="595992" y="1156045"/>
            <a:ext cx="3072178" cy="896132"/>
          </a:xfrm>
          <a:prstGeom prst="rect">
            <a:avLst/>
          </a:prstGeom>
        </p:spPr>
      </p:pic>
      <p:sp>
        <p:nvSpPr>
          <p:cNvPr id="9" name="Rectangle: Rounded Corners 8">
            <a:extLst>
              <a:ext uri="{FF2B5EF4-FFF2-40B4-BE49-F238E27FC236}">
                <a16:creationId xmlns:a16="http://schemas.microsoft.com/office/drawing/2014/main" id="{E96691AE-2396-86C7-00CC-724CBC653A92}"/>
              </a:ext>
            </a:extLst>
          </p:cNvPr>
          <p:cNvSpPr/>
          <p:nvPr/>
        </p:nvSpPr>
        <p:spPr>
          <a:xfrm>
            <a:off x="595992" y="1117420"/>
            <a:ext cx="1690007" cy="934757"/>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ction Button: Go Home 5">
            <a:hlinkClick r:id="rId5" action="ppaction://hlinksldjump" highlightClick="1"/>
            <a:extLst>
              <a:ext uri="{FF2B5EF4-FFF2-40B4-BE49-F238E27FC236}">
                <a16:creationId xmlns:a16="http://schemas.microsoft.com/office/drawing/2014/main" id="{55ED8343-D65F-287F-5CF0-FD12E3A08EAE}"/>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138B624-49B2-EBCE-44E2-43FCD8DD3BAB}"/>
              </a:ext>
            </a:extLst>
          </p:cNvPr>
          <p:cNvPicPr>
            <a:picLocks noChangeAspect="1"/>
          </p:cNvPicPr>
          <p:nvPr/>
        </p:nvPicPr>
        <p:blipFill>
          <a:blip r:embed="rId6"/>
          <a:stretch>
            <a:fillRect/>
          </a:stretch>
        </p:blipFill>
        <p:spPr>
          <a:xfrm>
            <a:off x="5022932" y="817492"/>
            <a:ext cx="6573075" cy="5841766"/>
          </a:xfrm>
          <a:prstGeom prst="rect">
            <a:avLst/>
          </a:prstGeom>
        </p:spPr>
      </p:pic>
    </p:spTree>
    <p:extLst>
      <p:ext uri="{BB962C8B-B14F-4D97-AF65-F5344CB8AC3E}">
        <p14:creationId xmlns:p14="http://schemas.microsoft.com/office/powerpoint/2010/main" val="30192722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814E8-5EF0-E81C-6110-E2DFD91E5C99}"/>
            </a:ext>
          </a:extLst>
        </p:cNvPr>
        <p:cNvGrpSpPr/>
        <p:nvPr/>
      </p:nvGrpSpPr>
      <p:grpSpPr>
        <a:xfrm>
          <a:off x="0" y="0"/>
          <a:ext cx="0" cy="0"/>
          <a:chOff x="0" y="0"/>
          <a:chExt cx="0" cy="0"/>
        </a:xfrm>
      </p:grpSpPr>
      <p:pic>
        <p:nvPicPr>
          <p:cNvPr id="7" name="Picture 6" descr="A diagram of a flowchart&#10;&#10;AI-generated content may be incorrect.">
            <a:extLst>
              <a:ext uri="{FF2B5EF4-FFF2-40B4-BE49-F238E27FC236}">
                <a16:creationId xmlns:a16="http://schemas.microsoft.com/office/drawing/2014/main" id="{2BFFAC30-4A61-7F0C-AE98-80A7E8183510}"/>
              </a:ext>
            </a:extLst>
          </p:cNvPr>
          <p:cNvPicPr>
            <a:picLocks noChangeAspect="1"/>
          </p:cNvPicPr>
          <p:nvPr/>
        </p:nvPicPr>
        <p:blipFill>
          <a:blip r:embed="rId2"/>
          <a:stretch>
            <a:fillRect/>
          </a:stretch>
        </p:blipFill>
        <p:spPr>
          <a:xfrm>
            <a:off x="595993" y="2186244"/>
            <a:ext cx="2929527" cy="4487032"/>
          </a:xfrm>
          <a:prstGeom prst="rect">
            <a:avLst/>
          </a:prstGeom>
        </p:spPr>
      </p:pic>
      <p:sp>
        <p:nvSpPr>
          <p:cNvPr id="2" name="TextBox 1">
            <a:extLst>
              <a:ext uri="{FF2B5EF4-FFF2-40B4-BE49-F238E27FC236}">
                <a16:creationId xmlns:a16="http://schemas.microsoft.com/office/drawing/2014/main" id="{4EBE3A77-9DF8-F395-C2EE-7D09515D67E5}"/>
              </a:ext>
            </a:extLst>
          </p:cNvPr>
          <p:cNvSpPr txBox="1"/>
          <p:nvPr/>
        </p:nvSpPr>
        <p:spPr>
          <a:xfrm>
            <a:off x="143190" y="632826"/>
            <a:ext cx="384969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3.3 Lưu </a:t>
            </a:r>
            <a:r>
              <a:rPr lang="en-US" sz="1800" err="1">
                <a:latin typeface="Arial" panose="020B0604020202020204" pitchFamily="34" charset="0"/>
                <a:cs typeface="Arial" panose="020B0604020202020204" pitchFamily="34" charset="0"/>
              </a:rPr>
              <a:t>đồ</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hệ</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thống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Khối</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Thiết</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bị</a:t>
            </a:r>
            <a:endParaRPr lang="en-US" sz="18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B25CEF6-C411-914D-644E-2350B2EBC734}"/>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sp>
        <p:nvSpPr>
          <p:cNvPr id="4" name="Rectangle: Rounded Corners 3">
            <a:extLst>
              <a:ext uri="{FF2B5EF4-FFF2-40B4-BE49-F238E27FC236}">
                <a16:creationId xmlns:a16="http://schemas.microsoft.com/office/drawing/2014/main" id="{1B2C5D06-3D31-6CB8-BB15-E128760BF073}"/>
              </a:ext>
            </a:extLst>
          </p:cNvPr>
          <p:cNvSpPr/>
          <p:nvPr/>
        </p:nvSpPr>
        <p:spPr>
          <a:xfrm>
            <a:off x="2377440" y="4561840"/>
            <a:ext cx="690880" cy="447040"/>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flowchart&#10;&#10;AI-generated content may be incorrect.">
            <a:extLst>
              <a:ext uri="{FF2B5EF4-FFF2-40B4-BE49-F238E27FC236}">
                <a16:creationId xmlns:a16="http://schemas.microsoft.com/office/drawing/2014/main" id="{B1C63382-5253-683B-C1ED-72D0CE432098}"/>
              </a:ext>
            </a:extLst>
          </p:cNvPr>
          <p:cNvPicPr>
            <a:picLocks noChangeAspect="1"/>
          </p:cNvPicPr>
          <p:nvPr/>
        </p:nvPicPr>
        <p:blipFill>
          <a:blip r:embed="rId3"/>
          <a:stretch>
            <a:fillRect/>
          </a:stretch>
        </p:blipFill>
        <p:spPr>
          <a:xfrm>
            <a:off x="4768486" y="870077"/>
            <a:ext cx="6295753" cy="5696157"/>
          </a:xfrm>
          <a:prstGeom prst="rect">
            <a:avLst/>
          </a:prstGeom>
        </p:spPr>
      </p:pic>
      <p:pic>
        <p:nvPicPr>
          <p:cNvPr id="9" name="Picture 8">
            <a:extLst>
              <a:ext uri="{FF2B5EF4-FFF2-40B4-BE49-F238E27FC236}">
                <a16:creationId xmlns:a16="http://schemas.microsoft.com/office/drawing/2014/main" id="{93A92184-6A22-0F23-FD9B-3A65C14C1C79}"/>
              </a:ext>
            </a:extLst>
          </p:cNvPr>
          <p:cNvPicPr>
            <a:picLocks noChangeAspect="1"/>
          </p:cNvPicPr>
          <p:nvPr/>
        </p:nvPicPr>
        <p:blipFill>
          <a:blip r:embed="rId4"/>
          <a:stretch>
            <a:fillRect/>
          </a:stretch>
        </p:blipFill>
        <p:spPr>
          <a:xfrm>
            <a:off x="595992" y="1156045"/>
            <a:ext cx="3072178" cy="896132"/>
          </a:xfrm>
          <a:prstGeom prst="rect">
            <a:avLst/>
          </a:prstGeom>
        </p:spPr>
      </p:pic>
      <p:sp>
        <p:nvSpPr>
          <p:cNvPr id="10" name="Rectangle: Rounded Corners 9">
            <a:extLst>
              <a:ext uri="{FF2B5EF4-FFF2-40B4-BE49-F238E27FC236}">
                <a16:creationId xmlns:a16="http://schemas.microsoft.com/office/drawing/2014/main" id="{82381D30-3EFF-6A6C-98DF-E04F128DD402}"/>
              </a:ext>
            </a:extLst>
          </p:cNvPr>
          <p:cNvSpPr/>
          <p:nvPr/>
        </p:nvSpPr>
        <p:spPr>
          <a:xfrm>
            <a:off x="595992" y="1117420"/>
            <a:ext cx="1690007" cy="934757"/>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Go Home 4">
            <a:hlinkClick r:id="rId5" action="ppaction://hlinksldjump" highlightClick="1"/>
            <a:extLst>
              <a:ext uri="{FF2B5EF4-FFF2-40B4-BE49-F238E27FC236}">
                <a16:creationId xmlns:a16="http://schemas.microsoft.com/office/drawing/2014/main" id="{F4AF0947-91C9-EDDB-0963-10BEE1EDAE99}"/>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25655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889CB-3DF2-A4C5-6384-E4E57E78FA7B}"/>
            </a:ext>
          </a:extLst>
        </p:cNvPr>
        <p:cNvGrpSpPr/>
        <p:nvPr/>
      </p:nvGrpSpPr>
      <p:grpSpPr>
        <a:xfrm>
          <a:off x="0" y="0"/>
          <a:ext cx="0" cy="0"/>
          <a:chOff x="0" y="0"/>
          <a:chExt cx="0" cy="0"/>
        </a:xfrm>
      </p:grpSpPr>
      <p:pic>
        <p:nvPicPr>
          <p:cNvPr id="7" name="Picture 6" descr="A diagram of a flowchart&#10;&#10;AI-generated content may be incorrect.">
            <a:extLst>
              <a:ext uri="{FF2B5EF4-FFF2-40B4-BE49-F238E27FC236}">
                <a16:creationId xmlns:a16="http://schemas.microsoft.com/office/drawing/2014/main" id="{923A3FC8-80DD-F8D5-8C56-34E10ADDDD6C}"/>
              </a:ext>
            </a:extLst>
          </p:cNvPr>
          <p:cNvPicPr>
            <a:picLocks noChangeAspect="1"/>
          </p:cNvPicPr>
          <p:nvPr/>
        </p:nvPicPr>
        <p:blipFill>
          <a:blip r:embed="rId2"/>
          <a:stretch>
            <a:fillRect/>
          </a:stretch>
        </p:blipFill>
        <p:spPr>
          <a:xfrm>
            <a:off x="595993" y="2186244"/>
            <a:ext cx="2929527" cy="4487032"/>
          </a:xfrm>
          <a:prstGeom prst="rect">
            <a:avLst/>
          </a:prstGeom>
        </p:spPr>
      </p:pic>
      <p:sp>
        <p:nvSpPr>
          <p:cNvPr id="2" name="TextBox 1">
            <a:extLst>
              <a:ext uri="{FF2B5EF4-FFF2-40B4-BE49-F238E27FC236}">
                <a16:creationId xmlns:a16="http://schemas.microsoft.com/office/drawing/2014/main" id="{35DB4CF5-0421-53E9-5760-8B761E735061}"/>
              </a:ext>
            </a:extLst>
          </p:cNvPr>
          <p:cNvSpPr txBox="1"/>
          <p:nvPr/>
        </p:nvSpPr>
        <p:spPr>
          <a:xfrm>
            <a:off x="143190" y="632826"/>
            <a:ext cx="384969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3.2 Lưu </a:t>
            </a:r>
            <a:r>
              <a:rPr lang="en-US" sz="1800" err="1">
                <a:latin typeface="Arial" panose="020B0604020202020204" pitchFamily="34" charset="0"/>
                <a:cs typeface="Arial" panose="020B0604020202020204" pitchFamily="34" charset="0"/>
              </a:rPr>
              <a:t>đồ</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hệ</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thống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Khối</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Thiết</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bị</a:t>
            </a:r>
            <a:endParaRPr lang="en-US" sz="18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02BEC3E-199C-FCB9-F4DE-CCB34E10BFD2}"/>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sp>
        <p:nvSpPr>
          <p:cNvPr id="4" name="Rectangle: Rounded Corners 3">
            <a:extLst>
              <a:ext uri="{FF2B5EF4-FFF2-40B4-BE49-F238E27FC236}">
                <a16:creationId xmlns:a16="http://schemas.microsoft.com/office/drawing/2014/main" id="{EC15670E-1E70-CF49-EEB6-268951406CAC}"/>
              </a:ext>
            </a:extLst>
          </p:cNvPr>
          <p:cNvSpPr/>
          <p:nvPr/>
        </p:nvSpPr>
        <p:spPr>
          <a:xfrm>
            <a:off x="2397760" y="5110480"/>
            <a:ext cx="690880" cy="447040"/>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F19C320-CB9E-B9F5-AD10-62E173D0B42F}"/>
              </a:ext>
            </a:extLst>
          </p:cNvPr>
          <p:cNvPicPr>
            <a:picLocks noChangeAspect="1"/>
          </p:cNvPicPr>
          <p:nvPr/>
        </p:nvPicPr>
        <p:blipFill>
          <a:blip r:embed="rId3"/>
          <a:stretch>
            <a:fillRect/>
          </a:stretch>
        </p:blipFill>
        <p:spPr>
          <a:xfrm>
            <a:off x="4548469" y="1002158"/>
            <a:ext cx="6217448" cy="5400494"/>
          </a:xfrm>
          <a:prstGeom prst="rect">
            <a:avLst/>
          </a:prstGeom>
        </p:spPr>
      </p:pic>
      <p:pic>
        <p:nvPicPr>
          <p:cNvPr id="11" name="Picture 10">
            <a:extLst>
              <a:ext uri="{FF2B5EF4-FFF2-40B4-BE49-F238E27FC236}">
                <a16:creationId xmlns:a16="http://schemas.microsoft.com/office/drawing/2014/main" id="{3665732F-A78E-4B50-BA5E-DBA9B0206A2D}"/>
              </a:ext>
            </a:extLst>
          </p:cNvPr>
          <p:cNvPicPr>
            <a:picLocks noChangeAspect="1"/>
          </p:cNvPicPr>
          <p:nvPr/>
        </p:nvPicPr>
        <p:blipFill>
          <a:blip r:embed="rId4"/>
          <a:stretch>
            <a:fillRect/>
          </a:stretch>
        </p:blipFill>
        <p:spPr>
          <a:xfrm>
            <a:off x="595992" y="1156045"/>
            <a:ext cx="3072178" cy="896132"/>
          </a:xfrm>
          <a:prstGeom prst="rect">
            <a:avLst/>
          </a:prstGeom>
        </p:spPr>
      </p:pic>
      <p:sp>
        <p:nvSpPr>
          <p:cNvPr id="12" name="Rectangle: Rounded Corners 11">
            <a:extLst>
              <a:ext uri="{FF2B5EF4-FFF2-40B4-BE49-F238E27FC236}">
                <a16:creationId xmlns:a16="http://schemas.microsoft.com/office/drawing/2014/main" id="{C2918E99-BE24-C081-1835-60EEA6C696AF}"/>
              </a:ext>
            </a:extLst>
          </p:cNvPr>
          <p:cNvSpPr/>
          <p:nvPr/>
        </p:nvSpPr>
        <p:spPr>
          <a:xfrm>
            <a:off x="595992" y="1117420"/>
            <a:ext cx="1690007" cy="934757"/>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Go Home 4">
            <a:hlinkClick r:id="rId5" action="ppaction://hlinksldjump" highlightClick="1"/>
            <a:extLst>
              <a:ext uri="{FF2B5EF4-FFF2-40B4-BE49-F238E27FC236}">
                <a16:creationId xmlns:a16="http://schemas.microsoft.com/office/drawing/2014/main" id="{DFB6C883-DF9C-DA48-9A1F-B5FD948862E8}"/>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821276"/>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151BE-4E3B-A8C0-8A8D-6271567112EB}"/>
            </a:ext>
          </a:extLst>
        </p:cNvPr>
        <p:cNvGrpSpPr/>
        <p:nvPr/>
      </p:nvGrpSpPr>
      <p:grpSpPr>
        <a:xfrm>
          <a:off x="0" y="0"/>
          <a:ext cx="0" cy="0"/>
          <a:chOff x="0" y="0"/>
          <a:chExt cx="0" cy="0"/>
        </a:xfrm>
      </p:grpSpPr>
      <p:pic>
        <p:nvPicPr>
          <p:cNvPr id="7" name="Picture 6" descr="A diagram of a flowchart&#10;&#10;AI-generated content may be incorrect.">
            <a:extLst>
              <a:ext uri="{FF2B5EF4-FFF2-40B4-BE49-F238E27FC236}">
                <a16:creationId xmlns:a16="http://schemas.microsoft.com/office/drawing/2014/main" id="{C2845A0B-E00F-663C-DCD4-9B0249EE2443}"/>
              </a:ext>
            </a:extLst>
          </p:cNvPr>
          <p:cNvPicPr>
            <a:picLocks noChangeAspect="1"/>
          </p:cNvPicPr>
          <p:nvPr/>
        </p:nvPicPr>
        <p:blipFill>
          <a:blip r:embed="rId2"/>
          <a:stretch>
            <a:fillRect/>
          </a:stretch>
        </p:blipFill>
        <p:spPr>
          <a:xfrm>
            <a:off x="595993" y="2186244"/>
            <a:ext cx="2929527" cy="4487032"/>
          </a:xfrm>
          <a:prstGeom prst="rect">
            <a:avLst/>
          </a:prstGeom>
        </p:spPr>
      </p:pic>
      <p:sp>
        <p:nvSpPr>
          <p:cNvPr id="2" name="TextBox 1">
            <a:extLst>
              <a:ext uri="{FF2B5EF4-FFF2-40B4-BE49-F238E27FC236}">
                <a16:creationId xmlns:a16="http://schemas.microsoft.com/office/drawing/2014/main" id="{1C5114DB-6DC4-413B-263B-920FB9133A96}"/>
              </a:ext>
            </a:extLst>
          </p:cNvPr>
          <p:cNvSpPr txBox="1"/>
          <p:nvPr/>
        </p:nvSpPr>
        <p:spPr>
          <a:xfrm>
            <a:off x="143190" y="632826"/>
            <a:ext cx="384969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3.1 Lưu </a:t>
            </a:r>
            <a:r>
              <a:rPr lang="en-US" sz="1800" err="1">
                <a:latin typeface="Arial" panose="020B0604020202020204" pitchFamily="34" charset="0"/>
                <a:cs typeface="Arial" panose="020B0604020202020204" pitchFamily="34" charset="0"/>
              </a:rPr>
              <a:t>đồ</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hệ</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thống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Khối</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Thiết</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bị</a:t>
            </a:r>
            <a:endParaRPr lang="en-US" sz="18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FDA4740-13DB-64AA-ACA9-0D82B9763B0F}"/>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sp>
        <p:nvSpPr>
          <p:cNvPr id="4" name="Rectangle: Rounded Corners 3">
            <a:extLst>
              <a:ext uri="{FF2B5EF4-FFF2-40B4-BE49-F238E27FC236}">
                <a16:creationId xmlns:a16="http://schemas.microsoft.com/office/drawing/2014/main" id="{B3180C47-1B4F-957B-3248-59E7642D2577}"/>
              </a:ext>
            </a:extLst>
          </p:cNvPr>
          <p:cNvSpPr/>
          <p:nvPr/>
        </p:nvSpPr>
        <p:spPr>
          <a:xfrm>
            <a:off x="2407920" y="5701954"/>
            <a:ext cx="690880" cy="447040"/>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flowchart&#10;&#10;AI-generated content may be incorrect.">
            <a:extLst>
              <a:ext uri="{FF2B5EF4-FFF2-40B4-BE49-F238E27FC236}">
                <a16:creationId xmlns:a16="http://schemas.microsoft.com/office/drawing/2014/main" id="{55A1E5D9-C430-7C20-F3ED-D2716A7D6FBE}"/>
              </a:ext>
            </a:extLst>
          </p:cNvPr>
          <p:cNvPicPr>
            <a:picLocks noChangeAspect="1"/>
          </p:cNvPicPr>
          <p:nvPr/>
        </p:nvPicPr>
        <p:blipFill>
          <a:blip r:embed="rId3"/>
          <a:stretch>
            <a:fillRect/>
          </a:stretch>
        </p:blipFill>
        <p:spPr>
          <a:xfrm>
            <a:off x="4764133" y="1002158"/>
            <a:ext cx="6029960" cy="5570003"/>
          </a:xfrm>
          <a:prstGeom prst="rect">
            <a:avLst/>
          </a:prstGeom>
        </p:spPr>
      </p:pic>
      <p:pic>
        <p:nvPicPr>
          <p:cNvPr id="9" name="Picture 8">
            <a:extLst>
              <a:ext uri="{FF2B5EF4-FFF2-40B4-BE49-F238E27FC236}">
                <a16:creationId xmlns:a16="http://schemas.microsoft.com/office/drawing/2014/main" id="{1E396216-1FCE-FC4F-2119-D99CF99CD7E4}"/>
              </a:ext>
            </a:extLst>
          </p:cNvPr>
          <p:cNvPicPr>
            <a:picLocks noChangeAspect="1"/>
          </p:cNvPicPr>
          <p:nvPr/>
        </p:nvPicPr>
        <p:blipFill>
          <a:blip r:embed="rId4"/>
          <a:stretch>
            <a:fillRect/>
          </a:stretch>
        </p:blipFill>
        <p:spPr>
          <a:xfrm>
            <a:off x="595992" y="1156045"/>
            <a:ext cx="3072178" cy="896132"/>
          </a:xfrm>
          <a:prstGeom prst="rect">
            <a:avLst/>
          </a:prstGeom>
        </p:spPr>
      </p:pic>
      <p:sp>
        <p:nvSpPr>
          <p:cNvPr id="10" name="Rectangle: Rounded Corners 9">
            <a:extLst>
              <a:ext uri="{FF2B5EF4-FFF2-40B4-BE49-F238E27FC236}">
                <a16:creationId xmlns:a16="http://schemas.microsoft.com/office/drawing/2014/main" id="{22E8BBE2-225B-0B16-CBEC-C60983289C42}"/>
              </a:ext>
            </a:extLst>
          </p:cNvPr>
          <p:cNvSpPr/>
          <p:nvPr/>
        </p:nvSpPr>
        <p:spPr>
          <a:xfrm>
            <a:off x="595992" y="1117420"/>
            <a:ext cx="1690007" cy="934757"/>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Go Home 4">
            <a:hlinkClick r:id="rId5" action="ppaction://hlinksldjump" highlightClick="1"/>
            <a:extLst>
              <a:ext uri="{FF2B5EF4-FFF2-40B4-BE49-F238E27FC236}">
                <a16:creationId xmlns:a16="http://schemas.microsoft.com/office/drawing/2014/main" id="{4CA1D322-CF22-A71F-7046-27BB29434B91}"/>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60355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9C495-88E3-FE71-6251-50CE12F30C49}"/>
            </a:ext>
          </a:extLst>
        </p:cNvPr>
        <p:cNvGrpSpPr/>
        <p:nvPr/>
      </p:nvGrpSpPr>
      <p:grpSpPr>
        <a:xfrm>
          <a:off x="0" y="0"/>
          <a:ext cx="0" cy="0"/>
          <a:chOff x="0" y="0"/>
          <a:chExt cx="0" cy="0"/>
        </a:xfrm>
      </p:grpSpPr>
      <p:pic>
        <p:nvPicPr>
          <p:cNvPr id="7" name="Picture 6" descr="A diagram of a flowchart&#10;&#10;AI-generated content may be incorrect.">
            <a:extLst>
              <a:ext uri="{FF2B5EF4-FFF2-40B4-BE49-F238E27FC236}">
                <a16:creationId xmlns:a16="http://schemas.microsoft.com/office/drawing/2014/main" id="{9CEBECA4-B3DF-9357-D1BD-3EEC00F80786}"/>
              </a:ext>
            </a:extLst>
          </p:cNvPr>
          <p:cNvPicPr>
            <a:picLocks noChangeAspect="1"/>
          </p:cNvPicPr>
          <p:nvPr/>
        </p:nvPicPr>
        <p:blipFill>
          <a:blip r:embed="rId3"/>
          <a:stretch>
            <a:fillRect/>
          </a:stretch>
        </p:blipFill>
        <p:spPr>
          <a:xfrm>
            <a:off x="595993" y="2186244"/>
            <a:ext cx="2929527" cy="4487032"/>
          </a:xfrm>
          <a:prstGeom prst="rect">
            <a:avLst/>
          </a:prstGeom>
        </p:spPr>
      </p:pic>
      <p:sp>
        <p:nvSpPr>
          <p:cNvPr id="2" name="TextBox 1">
            <a:extLst>
              <a:ext uri="{FF2B5EF4-FFF2-40B4-BE49-F238E27FC236}">
                <a16:creationId xmlns:a16="http://schemas.microsoft.com/office/drawing/2014/main" id="{C8639C85-EE2D-32EC-20C0-0DC151FF2CC3}"/>
              </a:ext>
            </a:extLst>
          </p:cNvPr>
          <p:cNvSpPr txBox="1"/>
          <p:nvPr/>
        </p:nvSpPr>
        <p:spPr>
          <a:xfrm>
            <a:off x="143190" y="632826"/>
            <a:ext cx="384969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3.2 Lưu </a:t>
            </a:r>
            <a:r>
              <a:rPr lang="en-US" sz="1800" err="1">
                <a:latin typeface="Arial" panose="020B0604020202020204" pitchFamily="34" charset="0"/>
                <a:cs typeface="Arial" panose="020B0604020202020204" pitchFamily="34" charset="0"/>
              </a:rPr>
              <a:t>đồ</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hệ</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thống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Khối</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Thiết</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bị</a:t>
            </a:r>
            <a:endParaRPr lang="en-US" sz="18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4B0F225-C134-C17B-3BCC-C064DB8834CB}"/>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sp>
        <p:nvSpPr>
          <p:cNvPr id="4" name="Rectangle: Rounded Corners 3">
            <a:extLst>
              <a:ext uri="{FF2B5EF4-FFF2-40B4-BE49-F238E27FC236}">
                <a16:creationId xmlns:a16="http://schemas.microsoft.com/office/drawing/2014/main" id="{4A44685D-BF3E-EFDF-9D6C-C60B89F2844D}"/>
              </a:ext>
            </a:extLst>
          </p:cNvPr>
          <p:cNvSpPr/>
          <p:nvPr/>
        </p:nvSpPr>
        <p:spPr>
          <a:xfrm>
            <a:off x="2377440" y="6226236"/>
            <a:ext cx="690880" cy="447040"/>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flowchart&#10;&#10;AI-generated content may be incorrect.">
            <a:extLst>
              <a:ext uri="{FF2B5EF4-FFF2-40B4-BE49-F238E27FC236}">
                <a16:creationId xmlns:a16="http://schemas.microsoft.com/office/drawing/2014/main" id="{95AF4875-6249-F5EF-E72F-C1C738A7F30A}"/>
              </a:ext>
            </a:extLst>
          </p:cNvPr>
          <p:cNvPicPr>
            <a:picLocks noChangeAspect="1"/>
          </p:cNvPicPr>
          <p:nvPr/>
        </p:nvPicPr>
        <p:blipFill>
          <a:blip r:embed="rId4"/>
          <a:stretch>
            <a:fillRect/>
          </a:stretch>
        </p:blipFill>
        <p:spPr>
          <a:xfrm>
            <a:off x="4576261" y="1002158"/>
            <a:ext cx="6263640" cy="5408880"/>
          </a:xfrm>
          <a:prstGeom prst="rect">
            <a:avLst/>
          </a:prstGeom>
        </p:spPr>
      </p:pic>
      <p:pic>
        <p:nvPicPr>
          <p:cNvPr id="9" name="Picture 8">
            <a:extLst>
              <a:ext uri="{FF2B5EF4-FFF2-40B4-BE49-F238E27FC236}">
                <a16:creationId xmlns:a16="http://schemas.microsoft.com/office/drawing/2014/main" id="{C6987DAF-2B4D-1EA8-4676-8E94CAA79347}"/>
              </a:ext>
            </a:extLst>
          </p:cNvPr>
          <p:cNvPicPr>
            <a:picLocks noChangeAspect="1"/>
          </p:cNvPicPr>
          <p:nvPr/>
        </p:nvPicPr>
        <p:blipFill>
          <a:blip r:embed="rId5"/>
          <a:stretch>
            <a:fillRect/>
          </a:stretch>
        </p:blipFill>
        <p:spPr>
          <a:xfrm>
            <a:off x="595992" y="1156045"/>
            <a:ext cx="3072178" cy="896132"/>
          </a:xfrm>
          <a:prstGeom prst="rect">
            <a:avLst/>
          </a:prstGeom>
        </p:spPr>
      </p:pic>
      <p:sp>
        <p:nvSpPr>
          <p:cNvPr id="10" name="Rectangle: Rounded Corners 9">
            <a:extLst>
              <a:ext uri="{FF2B5EF4-FFF2-40B4-BE49-F238E27FC236}">
                <a16:creationId xmlns:a16="http://schemas.microsoft.com/office/drawing/2014/main" id="{A9880606-CD87-787C-6854-BC6A922817F7}"/>
              </a:ext>
            </a:extLst>
          </p:cNvPr>
          <p:cNvSpPr/>
          <p:nvPr/>
        </p:nvSpPr>
        <p:spPr>
          <a:xfrm>
            <a:off x="595992" y="1117420"/>
            <a:ext cx="1690007" cy="934757"/>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ction Button: Go Home 5">
            <a:hlinkClick r:id="rId6" action="ppaction://hlinksldjump" highlightClick="1"/>
            <a:extLst>
              <a:ext uri="{FF2B5EF4-FFF2-40B4-BE49-F238E27FC236}">
                <a16:creationId xmlns:a16="http://schemas.microsoft.com/office/drawing/2014/main" id="{AFBE2185-9888-D843-CF2C-D189BB643979}"/>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1958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BE4F8-103D-3ECF-544B-FE21B1C90EF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7D3F3FA-6468-A279-0898-FC536169E15E}"/>
              </a:ext>
            </a:extLst>
          </p:cNvPr>
          <p:cNvPicPr>
            <a:picLocks noChangeAspect="1"/>
          </p:cNvPicPr>
          <p:nvPr/>
        </p:nvPicPr>
        <p:blipFill>
          <a:blip r:embed="rId3"/>
          <a:stretch>
            <a:fillRect/>
          </a:stretch>
        </p:blipFill>
        <p:spPr>
          <a:xfrm>
            <a:off x="1428073" y="2124310"/>
            <a:ext cx="8575994" cy="2501555"/>
          </a:xfrm>
          <a:prstGeom prst="rect">
            <a:avLst/>
          </a:prstGeom>
        </p:spPr>
      </p:pic>
      <p:sp>
        <p:nvSpPr>
          <p:cNvPr id="5" name="Rectangle: Rounded Corners 4">
            <a:extLst>
              <a:ext uri="{FF2B5EF4-FFF2-40B4-BE49-F238E27FC236}">
                <a16:creationId xmlns:a16="http://schemas.microsoft.com/office/drawing/2014/main" id="{30CEB566-68F9-A5D1-C4EC-A58312D602AB}"/>
              </a:ext>
            </a:extLst>
          </p:cNvPr>
          <p:cNvSpPr/>
          <p:nvPr/>
        </p:nvSpPr>
        <p:spPr>
          <a:xfrm>
            <a:off x="6475931" y="2070400"/>
            <a:ext cx="3528136" cy="2609377"/>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C1778D-51C2-154B-2F2C-C60A2ED535DE}"/>
              </a:ext>
            </a:extLst>
          </p:cNvPr>
          <p:cNvPicPr>
            <a:picLocks noChangeAspect="1"/>
          </p:cNvPicPr>
          <p:nvPr/>
        </p:nvPicPr>
        <p:blipFill>
          <a:blip r:embed="rId4"/>
          <a:stretch>
            <a:fillRect/>
          </a:stretch>
        </p:blipFill>
        <p:spPr>
          <a:xfrm>
            <a:off x="15051925" y="434865"/>
            <a:ext cx="4698824" cy="6858000"/>
          </a:xfrm>
          <a:prstGeom prst="rect">
            <a:avLst/>
          </a:prstGeom>
        </p:spPr>
      </p:pic>
      <p:sp>
        <p:nvSpPr>
          <p:cNvPr id="8" name="TextBox 7">
            <a:extLst>
              <a:ext uri="{FF2B5EF4-FFF2-40B4-BE49-F238E27FC236}">
                <a16:creationId xmlns:a16="http://schemas.microsoft.com/office/drawing/2014/main" id="{6FBA01E0-FA42-1DCE-250C-F88D8A09EEDB}"/>
              </a:ext>
            </a:extLst>
          </p:cNvPr>
          <p:cNvSpPr txBox="1"/>
          <p:nvPr/>
        </p:nvSpPr>
        <p:spPr>
          <a:xfrm>
            <a:off x="143190" y="632826"/>
            <a:ext cx="384969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3.3 Lưu </a:t>
            </a:r>
            <a:r>
              <a:rPr lang="en-US" sz="1800" err="1">
                <a:latin typeface="Arial" panose="020B0604020202020204" pitchFamily="34" charset="0"/>
                <a:cs typeface="Arial" panose="020B0604020202020204" pitchFamily="34" charset="0"/>
              </a:rPr>
              <a:t>đồ</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hệ</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thống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Khối</a:t>
            </a:r>
            <a:r>
              <a:rPr lang="en-US" sz="1800">
                <a:latin typeface="Arial" panose="020B0604020202020204" pitchFamily="34" charset="0"/>
                <a:cs typeface="Arial" panose="020B0604020202020204" pitchFamily="34" charset="0"/>
              </a:rPr>
              <a:t> Web App</a:t>
            </a:r>
          </a:p>
        </p:txBody>
      </p:sp>
      <p:sp>
        <p:nvSpPr>
          <p:cNvPr id="9" name="TextBox 8">
            <a:extLst>
              <a:ext uri="{FF2B5EF4-FFF2-40B4-BE49-F238E27FC236}">
                <a16:creationId xmlns:a16="http://schemas.microsoft.com/office/drawing/2014/main" id="{0445B00B-7420-5C26-1F73-68AFAA1F4855}"/>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sp>
        <p:nvSpPr>
          <p:cNvPr id="2" name="Action Button: Go Home 1">
            <a:hlinkClick r:id="rId5" action="ppaction://hlinksldjump" highlightClick="1"/>
            <a:extLst>
              <a:ext uri="{FF2B5EF4-FFF2-40B4-BE49-F238E27FC236}">
                <a16:creationId xmlns:a16="http://schemas.microsoft.com/office/drawing/2014/main" id="{EB1915DB-BCCF-82D6-6B68-CAB03E30FCEE}"/>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2276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F45E6-65A3-B19B-97DD-A39225BBA4CE}"/>
            </a:ext>
          </a:extLst>
        </p:cNvPr>
        <p:cNvGrpSpPr/>
        <p:nvPr/>
      </p:nvGrpSpPr>
      <p:grpSpPr>
        <a:xfrm>
          <a:off x="0" y="0"/>
          <a:ext cx="0" cy="0"/>
          <a:chOff x="0" y="0"/>
          <a:chExt cx="0" cy="0"/>
        </a:xfrm>
      </p:grpSpPr>
      <p:pic>
        <p:nvPicPr>
          <p:cNvPr id="7" name="Picture 6" descr="A diagram of a flowchart&#10;&#10;AI-generated content may be incorrect.">
            <a:extLst>
              <a:ext uri="{FF2B5EF4-FFF2-40B4-BE49-F238E27FC236}">
                <a16:creationId xmlns:a16="http://schemas.microsoft.com/office/drawing/2014/main" id="{BFB34BA0-6464-67A2-25B1-28372913F061}"/>
              </a:ext>
            </a:extLst>
          </p:cNvPr>
          <p:cNvPicPr>
            <a:picLocks noChangeAspect="1"/>
          </p:cNvPicPr>
          <p:nvPr/>
        </p:nvPicPr>
        <p:blipFill>
          <a:blip r:embed="rId2"/>
          <a:stretch>
            <a:fillRect/>
          </a:stretch>
        </p:blipFill>
        <p:spPr>
          <a:xfrm>
            <a:off x="6841955" y="299005"/>
            <a:ext cx="4294048" cy="6259990"/>
          </a:xfrm>
          <a:prstGeom prst="rect">
            <a:avLst/>
          </a:prstGeom>
        </p:spPr>
      </p:pic>
      <p:pic>
        <p:nvPicPr>
          <p:cNvPr id="4" name="Picture 3">
            <a:extLst>
              <a:ext uri="{FF2B5EF4-FFF2-40B4-BE49-F238E27FC236}">
                <a16:creationId xmlns:a16="http://schemas.microsoft.com/office/drawing/2014/main" id="{2E2E0BB2-FA0E-324E-71B3-6D6F0FB86C3B}"/>
              </a:ext>
            </a:extLst>
          </p:cNvPr>
          <p:cNvPicPr>
            <a:picLocks noChangeAspect="1"/>
          </p:cNvPicPr>
          <p:nvPr/>
        </p:nvPicPr>
        <p:blipFill>
          <a:blip r:embed="rId3"/>
          <a:stretch>
            <a:fillRect/>
          </a:stretch>
        </p:blipFill>
        <p:spPr>
          <a:xfrm>
            <a:off x="619391" y="2830366"/>
            <a:ext cx="4972727" cy="1450508"/>
          </a:xfrm>
          <a:prstGeom prst="rect">
            <a:avLst/>
          </a:prstGeom>
        </p:spPr>
      </p:pic>
      <p:sp>
        <p:nvSpPr>
          <p:cNvPr id="5" name="Rectangle: Rounded Corners 4">
            <a:extLst>
              <a:ext uri="{FF2B5EF4-FFF2-40B4-BE49-F238E27FC236}">
                <a16:creationId xmlns:a16="http://schemas.microsoft.com/office/drawing/2014/main" id="{4E103E8A-FB75-D50E-AAA0-F095E3F96F41}"/>
              </a:ext>
            </a:extLst>
          </p:cNvPr>
          <p:cNvSpPr/>
          <p:nvPr/>
        </p:nvSpPr>
        <p:spPr>
          <a:xfrm>
            <a:off x="3533887" y="2830366"/>
            <a:ext cx="2058231" cy="1450508"/>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D96196B-042C-53CF-6435-D255831698F9}"/>
              </a:ext>
            </a:extLst>
          </p:cNvPr>
          <p:cNvSpPr txBox="1"/>
          <p:nvPr/>
        </p:nvSpPr>
        <p:spPr>
          <a:xfrm>
            <a:off x="143190" y="632826"/>
            <a:ext cx="384969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3.3 Lưu </a:t>
            </a:r>
            <a:r>
              <a:rPr lang="en-US" sz="1800" err="1">
                <a:latin typeface="Arial" panose="020B0604020202020204" pitchFamily="34" charset="0"/>
                <a:cs typeface="Arial" panose="020B0604020202020204" pitchFamily="34" charset="0"/>
              </a:rPr>
              <a:t>đồ</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hệ</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thống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Khối</a:t>
            </a:r>
            <a:r>
              <a:rPr lang="en-US" sz="1800">
                <a:latin typeface="Arial" panose="020B0604020202020204" pitchFamily="34" charset="0"/>
                <a:cs typeface="Arial" panose="020B0604020202020204" pitchFamily="34" charset="0"/>
              </a:rPr>
              <a:t> Web App</a:t>
            </a:r>
          </a:p>
        </p:txBody>
      </p:sp>
      <p:sp>
        <p:nvSpPr>
          <p:cNvPr id="8" name="TextBox 7">
            <a:extLst>
              <a:ext uri="{FF2B5EF4-FFF2-40B4-BE49-F238E27FC236}">
                <a16:creationId xmlns:a16="http://schemas.microsoft.com/office/drawing/2014/main" id="{E4A5CA7C-3F85-D40D-2765-3E91475DF8CF}"/>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sp>
        <p:nvSpPr>
          <p:cNvPr id="2" name="Action Button: Go Home 1">
            <a:hlinkClick r:id="rId4" action="ppaction://hlinksldjump" highlightClick="1"/>
            <a:extLst>
              <a:ext uri="{FF2B5EF4-FFF2-40B4-BE49-F238E27FC236}">
                <a16:creationId xmlns:a16="http://schemas.microsoft.com/office/drawing/2014/main" id="{54E46C95-1DA3-1F60-A573-58B5DB5B042F}"/>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6774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A81F5-3097-A964-567A-EA44F399B2B8}"/>
            </a:ext>
          </a:extLst>
        </p:cNvPr>
        <p:cNvGrpSpPr/>
        <p:nvPr/>
      </p:nvGrpSpPr>
      <p:grpSpPr>
        <a:xfrm>
          <a:off x="0" y="0"/>
          <a:ext cx="0" cy="0"/>
          <a:chOff x="0" y="0"/>
          <a:chExt cx="0" cy="0"/>
        </a:xfrm>
      </p:grpSpPr>
      <p:pic>
        <p:nvPicPr>
          <p:cNvPr id="7" name="Picture 6" descr="A diagram of a flowchart&#10;&#10;AI-generated content may be incorrect.">
            <a:extLst>
              <a:ext uri="{FF2B5EF4-FFF2-40B4-BE49-F238E27FC236}">
                <a16:creationId xmlns:a16="http://schemas.microsoft.com/office/drawing/2014/main" id="{195BBD14-CDBB-206B-14F6-B96ABC7CE550}"/>
              </a:ext>
            </a:extLst>
          </p:cNvPr>
          <p:cNvPicPr>
            <a:picLocks noChangeAspect="1"/>
          </p:cNvPicPr>
          <p:nvPr/>
        </p:nvPicPr>
        <p:blipFill>
          <a:blip r:embed="rId2"/>
          <a:stretch>
            <a:fillRect/>
          </a:stretch>
        </p:blipFill>
        <p:spPr>
          <a:xfrm>
            <a:off x="996716" y="2278973"/>
            <a:ext cx="2996164" cy="4367896"/>
          </a:xfrm>
          <a:prstGeom prst="rect">
            <a:avLst/>
          </a:prstGeom>
        </p:spPr>
      </p:pic>
      <p:pic>
        <p:nvPicPr>
          <p:cNvPr id="4" name="Picture 3">
            <a:extLst>
              <a:ext uri="{FF2B5EF4-FFF2-40B4-BE49-F238E27FC236}">
                <a16:creationId xmlns:a16="http://schemas.microsoft.com/office/drawing/2014/main" id="{517AF0F0-D22A-6D4C-8066-8540F2E83606}"/>
              </a:ext>
            </a:extLst>
          </p:cNvPr>
          <p:cNvPicPr>
            <a:picLocks noChangeAspect="1"/>
          </p:cNvPicPr>
          <p:nvPr/>
        </p:nvPicPr>
        <p:blipFill>
          <a:blip r:embed="rId3"/>
          <a:stretch>
            <a:fillRect/>
          </a:stretch>
        </p:blipFill>
        <p:spPr>
          <a:xfrm>
            <a:off x="753931" y="1156046"/>
            <a:ext cx="3849691" cy="1122927"/>
          </a:xfrm>
          <a:prstGeom prst="rect">
            <a:avLst/>
          </a:prstGeom>
        </p:spPr>
      </p:pic>
      <p:sp>
        <p:nvSpPr>
          <p:cNvPr id="5" name="Rectangle: Rounded Corners 4">
            <a:extLst>
              <a:ext uri="{FF2B5EF4-FFF2-40B4-BE49-F238E27FC236}">
                <a16:creationId xmlns:a16="http://schemas.microsoft.com/office/drawing/2014/main" id="{F5FA23FB-DD87-3DFB-381F-C03F95666E88}"/>
              </a:ext>
            </a:extLst>
          </p:cNvPr>
          <p:cNvSpPr/>
          <p:nvPr/>
        </p:nvSpPr>
        <p:spPr>
          <a:xfrm>
            <a:off x="2705510" y="4462921"/>
            <a:ext cx="769210" cy="1021874"/>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3BA4518-1739-197D-9FB2-7354D49D4229}"/>
              </a:ext>
            </a:extLst>
          </p:cNvPr>
          <p:cNvSpPr txBox="1"/>
          <p:nvPr/>
        </p:nvSpPr>
        <p:spPr>
          <a:xfrm>
            <a:off x="143190" y="632826"/>
            <a:ext cx="384969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3.3 Lưu </a:t>
            </a:r>
            <a:r>
              <a:rPr lang="en-US" sz="1800" err="1">
                <a:latin typeface="Arial" panose="020B0604020202020204" pitchFamily="34" charset="0"/>
                <a:cs typeface="Arial" panose="020B0604020202020204" pitchFamily="34" charset="0"/>
              </a:rPr>
              <a:t>đồ</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hệ</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thống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Khối</a:t>
            </a:r>
            <a:r>
              <a:rPr lang="en-US" sz="1800">
                <a:latin typeface="Arial" panose="020B0604020202020204" pitchFamily="34" charset="0"/>
                <a:cs typeface="Arial" panose="020B0604020202020204" pitchFamily="34" charset="0"/>
              </a:rPr>
              <a:t> Web App</a:t>
            </a:r>
          </a:p>
        </p:txBody>
      </p:sp>
      <p:sp>
        <p:nvSpPr>
          <p:cNvPr id="8" name="TextBox 7">
            <a:extLst>
              <a:ext uri="{FF2B5EF4-FFF2-40B4-BE49-F238E27FC236}">
                <a16:creationId xmlns:a16="http://schemas.microsoft.com/office/drawing/2014/main" id="{DC9C870E-88B1-14D1-796D-274156D98C5C}"/>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sp>
        <p:nvSpPr>
          <p:cNvPr id="9" name="Rectangle: Rounded Corners 8">
            <a:extLst>
              <a:ext uri="{FF2B5EF4-FFF2-40B4-BE49-F238E27FC236}">
                <a16:creationId xmlns:a16="http://schemas.microsoft.com/office/drawing/2014/main" id="{AF7E5253-16E3-AB85-CB8E-6E2CB62E0B8B}"/>
              </a:ext>
            </a:extLst>
          </p:cNvPr>
          <p:cNvSpPr/>
          <p:nvPr/>
        </p:nvSpPr>
        <p:spPr>
          <a:xfrm>
            <a:off x="2963765" y="1156046"/>
            <a:ext cx="1639857" cy="1151727"/>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266A0A1-D133-B38B-AD45-011A92E1216A}"/>
              </a:ext>
            </a:extLst>
          </p:cNvPr>
          <p:cNvPicPr>
            <a:picLocks noChangeAspect="1"/>
          </p:cNvPicPr>
          <p:nvPr/>
        </p:nvPicPr>
        <p:blipFill>
          <a:blip r:embed="rId4"/>
          <a:stretch>
            <a:fillRect/>
          </a:stretch>
        </p:blipFill>
        <p:spPr>
          <a:xfrm>
            <a:off x="4975499" y="1774940"/>
            <a:ext cx="7025357" cy="3829795"/>
          </a:xfrm>
          <a:prstGeom prst="rect">
            <a:avLst/>
          </a:prstGeom>
        </p:spPr>
      </p:pic>
      <p:sp>
        <p:nvSpPr>
          <p:cNvPr id="2" name="Action Button: Go Home 1">
            <a:hlinkClick r:id="rId5" action="ppaction://hlinksldjump" highlightClick="1"/>
            <a:extLst>
              <a:ext uri="{FF2B5EF4-FFF2-40B4-BE49-F238E27FC236}">
                <a16:creationId xmlns:a16="http://schemas.microsoft.com/office/drawing/2014/main" id="{4FD2AEE0-21E7-C15A-4028-E9B090674A6F}"/>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3359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68490-C597-0215-4AAE-3E791F3A6637}"/>
            </a:ext>
          </a:extLst>
        </p:cNvPr>
        <p:cNvGrpSpPr/>
        <p:nvPr/>
      </p:nvGrpSpPr>
      <p:grpSpPr>
        <a:xfrm>
          <a:off x="0" y="0"/>
          <a:ext cx="0" cy="0"/>
          <a:chOff x="0" y="0"/>
          <a:chExt cx="0" cy="0"/>
        </a:xfrm>
      </p:grpSpPr>
      <p:pic>
        <p:nvPicPr>
          <p:cNvPr id="7" name="Picture 6" descr="A diagram of a flowchart&#10;&#10;AI-generated content may be incorrect.">
            <a:extLst>
              <a:ext uri="{FF2B5EF4-FFF2-40B4-BE49-F238E27FC236}">
                <a16:creationId xmlns:a16="http://schemas.microsoft.com/office/drawing/2014/main" id="{6D294386-913D-EEBA-2E44-CB318FE8B315}"/>
              </a:ext>
            </a:extLst>
          </p:cNvPr>
          <p:cNvPicPr>
            <a:picLocks noChangeAspect="1"/>
          </p:cNvPicPr>
          <p:nvPr/>
        </p:nvPicPr>
        <p:blipFill>
          <a:blip r:embed="rId3"/>
          <a:stretch>
            <a:fillRect/>
          </a:stretch>
        </p:blipFill>
        <p:spPr>
          <a:xfrm>
            <a:off x="996716" y="2278973"/>
            <a:ext cx="2996164" cy="4367896"/>
          </a:xfrm>
          <a:prstGeom prst="rect">
            <a:avLst/>
          </a:prstGeom>
        </p:spPr>
      </p:pic>
      <p:pic>
        <p:nvPicPr>
          <p:cNvPr id="4" name="Picture 3">
            <a:extLst>
              <a:ext uri="{FF2B5EF4-FFF2-40B4-BE49-F238E27FC236}">
                <a16:creationId xmlns:a16="http://schemas.microsoft.com/office/drawing/2014/main" id="{B1980B9A-1373-B4F5-6089-49985723884F}"/>
              </a:ext>
            </a:extLst>
          </p:cNvPr>
          <p:cNvPicPr>
            <a:picLocks noChangeAspect="1"/>
          </p:cNvPicPr>
          <p:nvPr/>
        </p:nvPicPr>
        <p:blipFill>
          <a:blip r:embed="rId4"/>
          <a:stretch>
            <a:fillRect/>
          </a:stretch>
        </p:blipFill>
        <p:spPr>
          <a:xfrm>
            <a:off x="753931" y="1156046"/>
            <a:ext cx="3849691" cy="1122927"/>
          </a:xfrm>
          <a:prstGeom prst="rect">
            <a:avLst/>
          </a:prstGeom>
        </p:spPr>
      </p:pic>
      <p:sp>
        <p:nvSpPr>
          <p:cNvPr id="5" name="Rectangle: Rounded Corners 4">
            <a:extLst>
              <a:ext uri="{FF2B5EF4-FFF2-40B4-BE49-F238E27FC236}">
                <a16:creationId xmlns:a16="http://schemas.microsoft.com/office/drawing/2014/main" id="{691083A5-5CD0-C8B7-D95C-66AFFD15287A}"/>
              </a:ext>
            </a:extLst>
          </p:cNvPr>
          <p:cNvSpPr/>
          <p:nvPr/>
        </p:nvSpPr>
        <p:spPr>
          <a:xfrm>
            <a:off x="2709256" y="5550041"/>
            <a:ext cx="759050" cy="515479"/>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618126-087D-B7D2-C521-451B07A16D0C}"/>
              </a:ext>
            </a:extLst>
          </p:cNvPr>
          <p:cNvSpPr txBox="1"/>
          <p:nvPr/>
        </p:nvSpPr>
        <p:spPr>
          <a:xfrm>
            <a:off x="143190" y="632826"/>
            <a:ext cx="384969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3.3 Lưu </a:t>
            </a:r>
            <a:r>
              <a:rPr lang="en-US" sz="1800" err="1">
                <a:latin typeface="Arial" panose="020B0604020202020204" pitchFamily="34" charset="0"/>
                <a:cs typeface="Arial" panose="020B0604020202020204" pitchFamily="34" charset="0"/>
              </a:rPr>
              <a:t>đồ</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hệ</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thống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Khối</a:t>
            </a:r>
            <a:r>
              <a:rPr lang="en-US" sz="1800">
                <a:latin typeface="Arial" panose="020B0604020202020204" pitchFamily="34" charset="0"/>
                <a:cs typeface="Arial" panose="020B0604020202020204" pitchFamily="34" charset="0"/>
              </a:rPr>
              <a:t> Web App</a:t>
            </a:r>
          </a:p>
        </p:txBody>
      </p:sp>
      <p:sp>
        <p:nvSpPr>
          <p:cNvPr id="8" name="TextBox 7">
            <a:extLst>
              <a:ext uri="{FF2B5EF4-FFF2-40B4-BE49-F238E27FC236}">
                <a16:creationId xmlns:a16="http://schemas.microsoft.com/office/drawing/2014/main" id="{759C2E43-8362-3ECC-0178-5AAE7776D293}"/>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sp>
        <p:nvSpPr>
          <p:cNvPr id="9" name="Rectangle: Rounded Corners 8">
            <a:extLst>
              <a:ext uri="{FF2B5EF4-FFF2-40B4-BE49-F238E27FC236}">
                <a16:creationId xmlns:a16="http://schemas.microsoft.com/office/drawing/2014/main" id="{75F8C23A-8A15-805E-95B1-9E37A07EFBA1}"/>
              </a:ext>
            </a:extLst>
          </p:cNvPr>
          <p:cNvSpPr/>
          <p:nvPr/>
        </p:nvSpPr>
        <p:spPr>
          <a:xfrm>
            <a:off x="2963765" y="1156046"/>
            <a:ext cx="1639857" cy="1151727"/>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83AE5C0-25BF-F670-2A08-6F34322EF70F}"/>
              </a:ext>
            </a:extLst>
          </p:cNvPr>
          <p:cNvPicPr>
            <a:picLocks noChangeAspect="1"/>
          </p:cNvPicPr>
          <p:nvPr/>
        </p:nvPicPr>
        <p:blipFill>
          <a:blip r:embed="rId5"/>
          <a:stretch>
            <a:fillRect/>
          </a:stretch>
        </p:blipFill>
        <p:spPr>
          <a:xfrm>
            <a:off x="5817097" y="1002158"/>
            <a:ext cx="5876465" cy="5384870"/>
          </a:xfrm>
          <a:prstGeom prst="rect">
            <a:avLst/>
          </a:prstGeom>
        </p:spPr>
      </p:pic>
      <p:sp>
        <p:nvSpPr>
          <p:cNvPr id="2" name="Action Button: Go Home 1">
            <a:hlinkClick r:id="rId6" action="ppaction://hlinksldjump" highlightClick="1"/>
            <a:extLst>
              <a:ext uri="{FF2B5EF4-FFF2-40B4-BE49-F238E27FC236}">
                <a16:creationId xmlns:a16="http://schemas.microsoft.com/office/drawing/2014/main" id="{0A8A6D94-77BF-9492-84F3-A9352C397E0E}"/>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179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F225-42F7-F4EB-445B-D13E7EBDDAB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55BC0F3-11BF-FBC6-65AF-E9E90229DFCE}"/>
              </a:ext>
            </a:extLst>
          </p:cNvPr>
          <p:cNvSpPr txBox="1"/>
          <p:nvPr/>
        </p:nvSpPr>
        <p:spPr>
          <a:xfrm>
            <a:off x="143190" y="632826"/>
            <a:ext cx="384969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3.4 </a:t>
            </a:r>
            <a:r>
              <a:rPr lang="en-US" sz="1800" err="1">
                <a:latin typeface="Arial" panose="020B0604020202020204" pitchFamily="34" charset="0"/>
                <a:cs typeface="Arial" panose="020B0604020202020204" pitchFamily="34" charset="0"/>
              </a:rPr>
              <a:t>Cấu</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trú</a:t>
            </a:r>
            <a:r>
              <a:rPr lang="en-US" err="1">
                <a:latin typeface="Arial" panose="020B0604020202020204" pitchFamily="34" charset="0"/>
                <a:cs typeface="Arial" panose="020B0604020202020204" pitchFamily="34" charset="0"/>
              </a:rPr>
              <a:t>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endParaRPr lang="en-US" sz="18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5E68121-E7CE-A6C2-1FB3-3C173352F6AC}"/>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sp>
        <p:nvSpPr>
          <p:cNvPr id="2" name="Action Button: Go Home 1">
            <a:hlinkClick r:id="rId2" action="ppaction://hlinksldjump" highlightClick="1"/>
            <a:extLst>
              <a:ext uri="{FF2B5EF4-FFF2-40B4-BE49-F238E27FC236}">
                <a16:creationId xmlns:a16="http://schemas.microsoft.com/office/drawing/2014/main" id="{65CF96D2-0A56-3421-2369-53EE329687C8}"/>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B91B60-46A5-8848-89BF-936DD6BCDF34}"/>
              </a:ext>
            </a:extLst>
          </p:cNvPr>
          <p:cNvPicPr>
            <a:picLocks noChangeAspect="1"/>
          </p:cNvPicPr>
          <p:nvPr/>
        </p:nvPicPr>
        <p:blipFill>
          <a:blip r:embed="rId3"/>
          <a:stretch>
            <a:fillRect/>
          </a:stretch>
        </p:blipFill>
        <p:spPr>
          <a:xfrm>
            <a:off x="1273803" y="1816506"/>
            <a:ext cx="9644393" cy="3224988"/>
          </a:xfrm>
          <a:prstGeom prst="rect">
            <a:avLst/>
          </a:prstGeom>
        </p:spPr>
      </p:pic>
    </p:spTree>
    <p:extLst>
      <p:ext uri="{BB962C8B-B14F-4D97-AF65-F5344CB8AC3E}">
        <p14:creationId xmlns:p14="http://schemas.microsoft.com/office/powerpoint/2010/main" val="4004224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93685-206A-F647-1EBF-E2A253E0AE8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6FDB9B8-F82E-0E91-E4C4-6D181811B54D}"/>
              </a:ext>
            </a:extLst>
          </p:cNvPr>
          <p:cNvSpPr txBox="1"/>
          <p:nvPr/>
        </p:nvSpPr>
        <p:spPr>
          <a:xfrm>
            <a:off x="4249830" y="88491"/>
            <a:ext cx="3692340" cy="523220"/>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Demo </a:t>
            </a:r>
            <a:r>
              <a:rPr lang="en-US" sz="2800" err="1">
                <a:latin typeface="Arial" panose="020B0604020202020204" pitchFamily="34" charset="0"/>
                <a:cs typeface="Arial" panose="020B0604020202020204" pitchFamily="34" charset="0"/>
              </a:rPr>
              <a:t>tính</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năng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chính</a:t>
            </a:r>
            <a:endParaRPr lang="en-US" sz="2800">
              <a:latin typeface="Arial" panose="020B0604020202020204" pitchFamily="34" charset="0"/>
              <a:cs typeface="Arial" panose="020B0604020202020204" pitchFamily="34" charset="0"/>
            </a:endParaRPr>
          </a:p>
        </p:txBody>
      </p:sp>
      <p:pic>
        <p:nvPicPr>
          <p:cNvPr id="7" name="Video chưa đặt tên ‐ Được tạo bằng Clipchamp">
            <a:hlinkClick r:id="" action="ppaction://media"/>
            <a:extLst>
              <a:ext uri="{FF2B5EF4-FFF2-40B4-BE49-F238E27FC236}">
                <a16:creationId xmlns:a16="http://schemas.microsoft.com/office/drawing/2014/main" id="{4C6B16B2-084C-3C48-117A-AB6F00B6C07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565" t="702" b="10623"/>
          <a:stretch/>
        </p:blipFill>
        <p:spPr>
          <a:xfrm>
            <a:off x="19664" y="694468"/>
            <a:ext cx="12192000" cy="6115775"/>
          </a:xfrm>
          <a:prstGeom prst="rect">
            <a:avLst/>
          </a:prstGeom>
        </p:spPr>
      </p:pic>
    </p:spTree>
    <p:extLst>
      <p:ext uri="{BB962C8B-B14F-4D97-AF65-F5344CB8AC3E}">
        <p14:creationId xmlns:p14="http://schemas.microsoft.com/office/powerpoint/2010/main" val="98581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video>
              <p:cMediaNode vol="80000">
                <p:cTn id="8" fill="hold" display="0">
                  <p:stCondLst>
                    <p:cond delay="indefinite"/>
                  </p:stCondLst>
                </p:cTn>
                <p:tgtEl>
                  <p:spTgt spid="7"/>
                </p:tgtEl>
              </p:cMediaNode>
            </p:vide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8CAB8-29E2-6FA8-EA83-A42572421C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6AF850-68CE-4115-D3ED-9E29D3C55DCE}"/>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4. KẾT QUẢ VÀ ĐÁNH GIÁ</a:t>
            </a:r>
          </a:p>
        </p:txBody>
      </p:sp>
      <p:sp>
        <p:nvSpPr>
          <p:cNvPr id="4" name="TextBox 3">
            <a:extLst>
              <a:ext uri="{FF2B5EF4-FFF2-40B4-BE49-F238E27FC236}">
                <a16:creationId xmlns:a16="http://schemas.microsoft.com/office/drawing/2014/main" id="{CC8DD1A3-4F75-DDF3-47C7-02623155F7B2}"/>
              </a:ext>
            </a:extLst>
          </p:cNvPr>
          <p:cNvSpPr txBox="1"/>
          <p:nvPr/>
        </p:nvSpPr>
        <p:spPr>
          <a:xfrm>
            <a:off x="127820" y="693271"/>
            <a:ext cx="173273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4.1 </a:t>
            </a:r>
            <a:r>
              <a:rPr lang="en-US" sz="2000" err="1">
                <a:latin typeface="Arial" panose="020B0604020202020204" pitchFamily="34" charset="0"/>
                <a:cs typeface="Arial" panose="020B0604020202020204" pitchFamily="34" charset="0"/>
              </a:rPr>
              <a:t>Kết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quả</a:t>
            </a:r>
            <a:endParaRPr lang="en-US" sz="2000">
              <a:latin typeface="Arial" panose="020B0604020202020204" pitchFamily="34" charset="0"/>
              <a:cs typeface="Arial" panose="020B0604020202020204" pitchFamily="34" charset="0"/>
            </a:endParaRPr>
          </a:p>
        </p:txBody>
      </p:sp>
      <p:sp>
        <p:nvSpPr>
          <p:cNvPr id="3" name="Action Button: Go Home 2">
            <a:hlinkClick r:id="rId3" action="ppaction://hlinksldjump" highlightClick="1"/>
            <a:extLst>
              <a:ext uri="{FF2B5EF4-FFF2-40B4-BE49-F238E27FC236}">
                <a16:creationId xmlns:a16="http://schemas.microsoft.com/office/drawing/2014/main" id="{D4CB70E1-C8F4-E67A-3DDD-6C5C99250454}"/>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a:extLst>
              <a:ext uri="{FF2B5EF4-FFF2-40B4-BE49-F238E27FC236}">
                <a16:creationId xmlns:a16="http://schemas.microsoft.com/office/drawing/2014/main" id="{09EA047C-DB5E-A27C-8EFB-B39605ED8D5E}"/>
              </a:ext>
            </a:extLst>
          </p:cNvPr>
          <p:cNvSpPr>
            <a:spLocks noChangeAspect="1" noChangeArrowheads="1"/>
          </p:cNvSpPr>
          <p:nvPr/>
        </p:nvSpPr>
        <p:spPr bwMode="auto">
          <a:xfrm>
            <a:off x="6096000" y="3276600"/>
            <a:ext cx="3307976" cy="3307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689FF214-0B63-59F7-ADD4-BB3592392D1C}"/>
              </a:ext>
            </a:extLst>
          </p:cNvPr>
          <p:cNvPicPr>
            <a:picLocks noChangeAspect="1"/>
          </p:cNvPicPr>
          <p:nvPr/>
        </p:nvPicPr>
        <p:blipFill>
          <a:blip r:embed="rId4">
            <a:alphaModFix amt="85000"/>
          </a:blip>
          <a:stretch>
            <a:fillRect/>
          </a:stretch>
        </p:blipFill>
        <p:spPr>
          <a:xfrm>
            <a:off x="2530017" y="1174941"/>
            <a:ext cx="7131966" cy="5348974"/>
          </a:xfrm>
          <a:prstGeom prst="rect">
            <a:avLst/>
          </a:prstGeom>
        </p:spPr>
      </p:pic>
      <p:sp>
        <p:nvSpPr>
          <p:cNvPr id="13" name="Rectangle: Rounded Corners 12">
            <a:extLst>
              <a:ext uri="{FF2B5EF4-FFF2-40B4-BE49-F238E27FC236}">
                <a16:creationId xmlns:a16="http://schemas.microsoft.com/office/drawing/2014/main" id="{14D39C0B-0F92-5F32-1FB7-FE7818A54DDA}"/>
              </a:ext>
            </a:extLst>
          </p:cNvPr>
          <p:cNvSpPr/>
          <p:nvPr/>
        </p:nvSpPr>
        <p:spPr>
          <a:xfrm>
            <a:off x="4120301" y="1174941"/>
            <a:ext cx="1066678" cy="481670"/>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BD1977F-4F39-559A-878A-8D4A46580F4A}"/>
              </a:ext>
            </a:extLst>
          </p:cNvPr>
          <p:cNvSpPr/>
          <p:nvPr/>
        </p:nvSpPr>
        <p:spPr>
          <a:xfrm>
            <a:off x="2634531" y="1655706"/>
            <a:ext cx="4123064" cy="2238562"/>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A0056A48-DF49-6179-4AD2-69F7B7A05F88}"/>
              </a:ext>
            </a:extLst>
          </p:cNvPr>
          <p:cNvSpPr/>
          <p:nvPr/>
        </p:nvSpPr>
        <p:spPr>
          <a:xfrm>
            <a:off x="2530017" y="4101336"/>
            <a:ext cx="1075588" cy="685817"/>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944EFC5-6148-0E9A-1DF6-55901C649B87}"/>
              </a:ext>
            </a:extLst>
          </p:cNvPr>
          <p:cNvSpPr/>
          <p:nvPr/>
        </p:nvSpPr>
        <p:spPr>
          <a:xfrm>
            <a:off x="6858001" y="2358606"/>
            <a:ext cx="2803982" cy="3697949"/>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7" name="TextBox 16">
            <a:extLst>
              <a:ext uri="{FF2B5EF4-FFF2-40B4-BE49-F238E27FC236}">
                <a16:creationId xmlns:a16="http://schemas.microsoft.com/office/drawing/2014/main" id="{04CBCFB9-EB39-5575-61B0-D17E60DD3254}"/>
              </a:ext>
            </a:extLst>
          </p:cNvPr>
          <p:cNvSpPr txBox="1"/>
          <p:nvPr/>
        </p:nvSpPr>
        <p:spPr>
          <a:xfrm>
            <a:off x="711798" y="1307097"/>
            <a:ext cx="1301155" cy="400110"/>
          </a:xfrm>
          <a:prstGeom prst="rect">
            <a:avLst/>
          </a:prstGeom>
          <a:noFill/>
          <a:ln w="38100">
            <a:solidFill>
              <a:srgbClr val="FF0000"/>
            </a:solidFill>
          </a:ln>
        </p:spPr>
        <p:txBody>
          <a:bodyPr wrap="square" rtlCol="0">
            <a:spAutoFit/>
          </a:bodyPr>
          <a:lstStyle/>
          <a:p>
            <a:r>
              <a:rPr lang="en-US" sz="2000">
                <a:latin typeface="Arial" panose="020B0604020202020204" pitchFamily="34" charset="0"/>
                <a:cs typeface="Arial" panose="020B0604020202020204" pitchFamily="34" charset="0"/>
              </a:rPr>
              <a:t>Webcam</a:t>
            </a:r>
          </a:p>
        </p:txBody>
      </p:sp>
      <p:sp>
        <p:nvSpPr>
          <p:cNvPr id="18" name="TextBox 17">
            <a:extLst>
              <a:ext uri="{FF2B5EF4-FFF2-40B4-BE49-F238E27FC236}">
                <a16:creationId xmlns:a16="http://schemas.microsoft.com/office/drawing/2014/main" id="{6284D022-6C83-A7A5-17D2-E21E429BDAAB}"/>
              </a:ext>
            </a:extLst>
          </p:cNvPr>
          <p:cNvSpPr txBox="1"/>
          <p:nvPr/>
        </p:nvSpPr>
        <p:spPr>
          <a:xfrm>
            <a:off x="10179047" y="4207580"/>
            <a:ext cx="1301155" cy="400110"/>
          </a:xfrm>
          <a:prstGeom prst="rect">
            <a:avLst/>
          </a:prstGeom>
          <a:noFill/>
          <a:ln w="38100">
            <a:solidFill>
              <a:srgbClr val="FF0000"/>
            </a:solidFill>
          </a:ln>
        </p:spPr>
        <p:txBody>
          <a:bodyPr wrap="square" rtlCol="0">
            <a:spAutoFit/>
          </a:bodyPr>
          <a:lstStyle/>
          <a:p>
            <a:r>
              <a:rPr lang="en-US" sz="2000">
                <a:latin typeface="Arial" panose="020B0604020202020204" pitchFamily="34" charset="0"/>
                <a:cs typeface="Arial" panose="020B0604020202020204" pitchFamily="34" charset="0"/>
              </a:rPr>
              <a:t>Web App</a:t>
            </a:r>
          </a:p>
        </p:txBody>
      </p:sp>
      <p:sp>
        <p:nvSpPr>
          <p:cNvPr id="19" name="TextBox 18">
            <a:extLst>
              <a:ext uri="{FF2B5EF4-FFF2-40B4-BE49-F238E27FC236}">
                <a16:creationId xmlns:a16="http://schemas.microsoft.com/office/drawing/2014/main" id="{55214D55-3F12-DB4D-24CF-3315A206AC02}"/>
              </a:ext>
            </a:extLst>
          </p:cNvPr>
          <p:cNvSpPr txBox="1"/>
          <p:nvPr/>
        </p:nvSpPr>
        <p:spPr>
          <a:xfrm>
            <a:off x="541468" y="4053692"/>
            <a:ext cx="1471485" cy="707886"/>
          </a:xfrm>
          <a:prstGeom prst="rect">
            <a:avLst/>
          </a:prstGeom>
          <a:noFill/>
          <a:ln w="38100">
            <a:solidFill>
              <a:srgbClr val="FF0000"/>
            </a:solidFill>
          </a:ln>
        </p:spPr>
        <p:txBody>
          <a:bodyPr wrap="square" rtlCol="0">
            <a:spAutoFit/>
          </a:bodyPr>
          <a:lstStyle/>
          <a:p>
            <a:pPr algn="ctr"/>
            <a:r>
              <a:rPr lang="en-US" sz="2000">
                <a:latin typeface="Arial" panose="020B0604020202020204" pitchFamily="34" charset="0"/>
                <a:cs typeface="Arial" panose="020B0604020202020204" pitchFamily="34" charset="0"/>
              </a:rPr>
              <a:t>Trung </a:t>
            </a:r>
            <a:r>
              <a:rPr lang="en-US" sz="2000" err="1">
                <a:latin typeface="Arial" panose="020B0604020202020204" pitchFamily="34" charset="0"/>
                <a:cs typeface="Arial" panose="020B0604020202020204" pitchFamily="34" charset="0"/>
              </a:rPr>
              <a:t>tâm</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xử</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lý</a:t>
            </a:r>
            <a:endParaRPr lang="en-US" sz="200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B8FD7E11-9A4A-7079-E753-8C4CD5EC5322}"/>
              </a:ext>
            </a:extLst>
          </p:cNvPr>
          <p:cNvSpPr txBox="1"/>
          <p:nvPr/>
        </p:nvSpPr>
        <p:spPr>
          <a:xfrm>
            <a:off x="541468" y="2450365"/>
            <a:ext cx="1471485" cy="707886"/>
          </a:xfrm>
          <a:prstGeom prst="rect">
            <a:avLst/>
          </a:prstGeom>
          <a:noFill/>
          <a:ln w="38100">
            <a:solidFill>
              <a:srgbClr val="FF0000"/>
            </a:solidFill>
          </a:ln>
        </p:spPr>
        <p:txBody>
          <a:bodyPr wrap="square" rtlCol="0">
            <a:spAutoFit/>
          </a:bodyPr>
          <a:lstStyle/>
          <a:p>
            <a:pPr algn="ctr"/>
            <a:r>
              <a:rPr lang="en-US" sz="2000">
                <a:latin typeface="Arial" panose="020B0604020202020204" pitchFamily="34" charset="0"/>
                <a:cs typeface="Arial" panose="020B0604020202020204" pitchFamily="34" charset="0"/>
              </a:rPr>
              <a:t>Giao </a:t>
            </a:r>
            <a:r>
              <a:rPr lang="en-US" sz="2000" err="1">
                <a:latin typeface="Arial" panose="020B0604020202020204" pitchFamily="34" charset="0"/>
                <a:cs typeface="Arial" panose="020B0604020202020204" pitchFamily="34" charset="0"/>
              </a:rPr>
              <a:t>diện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hiển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thị</a:t>
            </a:r>
            <a:endParaRPr lang="en-US" sz="200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9E3EA988-AE25-CC5A-F47E-9E85FB2C8598}"/>
              </a:ext>
            </a:extLst>
          </p:cNvPr>
          <p:cNvCxnSpPr>
            <a:endCxn id="18" idx="1"/>
          </p:cNvCxnSpPr>
          <p:nvPr/>
        </p:nvCxnSpPr>
        <p:spPr>
          <a:xfrm flipV="1">
            <a:off x="9661983" y="4407635"/>
            <a:ext cx="517064" cy="3660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14E5F7D-9BD1-62D6-486C-FFAC91B6F4B1}"/>
              </a:ext>
            </a:extLst>
          </p:cNvPr>
          <p:cNvCxnSpPr>
            <a:stCxn id="14" idx="1"/>
            <a:endCxn id="20" idx="3"/>
          </p:cNvCxnSpPr>
          <p:nvPr/>
        </p:nvCxnSpPr>
        <p:spPr>
          <a:xfrm flipH="1">
            <a:off x="2012953" y="2774987"/>
            <a:ext cx="621578" cy="293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E662E8B-E1C9-2A19-3172-92908AD454AC}"/>
              </a:ext>
            </a:extLst>
          </p:cNvPr>
          <p:cNvCxnSpPr>
            <a:stCxn id="15" idx="1"/>
            <a:endCxn id="19" idx="3"/>
          </p:cNvCxnSpPr>
          <p:nvPr/>
        </p:nvCxnSpPr>
        <p:spPr>
          <a:xfrm flipH="1" flipV="1">
            <a:off x="2012953" y="4407635"/>
            <a:ext cx="517064" cy="366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63C817D-608D-31B7-7F43-9CD8C92CDFF0}"/>
              </a:ext>
            </a:extLst>
          </p:cNvPr>
          <p:cNvCxnSpPr>
            <a:stCxn id="13" idx="1"/>
            <a:endCxn id="17" idx="3"/>
          </p:cNvCxnSpPr>
          <p:nvPr/>
        </p:nvCxnSpPr>
        <p:spPr>
          <a:xfrm flipH="1">
            <a:off x="2012953" y="1415776"/>
            <a:ext cx="2107348" cy="913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432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500"/>
                                        <p:tgtEl>
                                          <p:spTgt spid="1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500"/>
                                        <p:tgtEl>
                                          <p:spTgt spid="2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randombar(horizontal)">
                                      <p:cBhvr>
                                        <p:cTn id="28" dur="500"/>
                                        <p:tgtEl>
                                          <p:spTgt spid="18"/>
                                        </p:tgtEl>
                                      </p:cBhvr>
                                    </p:animEffect>
                                  </p:childTnLst>
                                </p:cTn>
                              </p:par>
                              <p:par>
                                <p:cTn id="29" presetID="14" presetClass="entr" presetSubtype="1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randombar(horizontal)">
                                      <p:cBhvr>
                                        <p:cTn id="31" dur="500"/>
                                        <p:tgtEl>
                                          <p:spTgt spid="24"/>
                                        </p:tgtEl>
                                      </p:cBhvr>
                                    </p:animEffect>
                                  </p:childTnLst>
                                </p:cTn>
                              </p:par>
                              <p:par>
                                <p:cTn id="32" presetID="14" presetClass="entr" presetSubtype="1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randombar(horizontal)">
                                      <p:cBhvr>
                                        <p:cTn id="34" dur="500"/>
                                        <p:tgtEl>
                                          <p:spTgt spid="28"/>
                                        </p:tgtEl>
                                      </p:cBhvr>
                                    </p:animEffect>
                                  </p:childTnLst>
                                </p:cTn>
                              </p:par>
                              <p:par>
                                <p:cTn id="35" presetID="14" presetClass="entr" presetSubtype="1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par>
                                <p:cTn id="38" presetID="14" presetClass="entr" presetSubtype="1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randombar(horizontal)">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8CAB8-29E2-6FA8-EA83-A42572421C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6AF850-68CE-4115-D3ED-9E29D3C55DCE}"/>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4. KẾT QUẢ VÀ ĐÁNH GIÁ</a:t>
            </a:r>
          </a:p>
        </p:txBody>
      </p:sp>
      <p:pic>
        <p:nvPicPr>
          <p:cNvPr id="6" name="Picture 5" descr="A screenshot of a person's face&#10;&#10;AI-generated content may be incorrect.">
            <a:extLst>
              <a:ext uri="{FF2B5EF4-FFF2-40B4-BE49-F238E27FC236}">
                <a16:creationId xmlns:a16="http://schemas.microsoft.com/office/drawing/2014/main" id="{E45042D0-13DE-2641-69CE-A986F3A691F2}"/>
              </a:ext>
            </a:extLst>
          </p:cNvPr>
          <p:cNvPicPr>
            <a:picLocks noChangeAspect="1"/>
          </p:cNvPicPr>
          <p:nvPr/>
        </p:nvPicPr>
        <p:blipFill>
          <a:blip r:embed="rId3"/>
          <a:stretch>
            <a:fillRect/>
          </a:stretch>
        </p:blipFill>
        <p:spPr>
          <a:xfrm>
            <a:off x="1901673" y="1143000"/>
            <a:ext cx="8604962" cy="4572000"/>
          </a:xfrm>
          <a:prstGeom prst="rect">
            <a:avLst/>
          </a:prstGeom>
          <a:ln>
            <a:solidFill>
              <a:schemeClr val="tx1"/>
            </a:solidFill>
          </a:ln>
        </p:spPr>
      </p:pic>
      <p:sp>
        <p:nvSpPr>
          <p:cNvPr id="3" name="TextBox 2">
            <a:extLst>
              <a:ext uri="{FF2B5EF4-FFF2-40B4-BE49-F238E27FC236}">
                <a16:creationId xmlns:a16="http://schemas.microsoft.com/office/drawing/2014/main" id="{30CA0602-C4F1-5969-2209-AEF618FEFB93}"/>
              </a:ext>
            </a:extLst>
          </p:cNvPr>
          <p:cNvSpPr txBox="1"/>
          <p:nvPr/>
        </p:nvSpPr>
        <p:spPr>
          <a:xfrm>
            <a:off x="127820" y="693271"/>
            <a:ext cx="173273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4.1 </a:t>
            </a:r>
            <a:r>
              <a:rPr lang="en-US" sz="2000" err="1">
                <a:latin typeface="Arial" panose="020B0604020202020204" pitchFamily="34" charset="0"/>
                <a:cs typeface="Arial" panose="020B0604020202020204" pitchFamily="34" charset="0"/>
              </a:rPr>
              <a:t>Kết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quả</a:t>
            </a:r>
            <a:endParaRPr lang="en-US" sz="200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075FF69-9329-F2FE-4425-6927F85D81FE}"/>
              </a:ext>
            </a:extLst>
          </p:cNvPr>
          <p:cNvSpPr/>
          <p:nvPr/>
        </p:nvSpPr>
        <p:spPr>
          <a:xfrm>
            <a:off x="1901674" y="1239520"/>
            <a:ext cx="4162374" cy="2316480"/>
          </a:xfrm>
          <a:prstGeom prst="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99C54C-CD7B-4A60-FD8F-F55DA66AD316}"/>
              </a:ext>
            </a:extLst>
          </p:cNvPr>
          <p:cNvSpPr/>
          <p:nvPr/>
        </p:nvSpPr>
        <p:spPr>
          <a:xfrm>
            <a:off x="6127953" y="4922520"/>
            <a:ext cx="4378681" cy="792480"/>
          </a:xfrm>
          <a:prstGeom prst="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329114-A4FE-8AD9-BE85-D1813B3BB52C}"/>
              </a:ext>
            </a:extLst>
          </p:cNvPr>
          <p:cNvSpPr/>
          <p:nvPr/>
        </p:nvSpPr>
        <p:spPr>
          <a:xfrm>
            <a:off x="6127954" y="1239520"/>
            <a:ext cx="4378681" cy="3586480"/>
          </a:xfrm>
          <a:prstGeom prst="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BEC1B5-C017-B1C7-9F62-3884D2756B57}"/>
              </a:ext>
            </a:extLst>
          </p:cNvPr>
          <p:cNvSpPr/>
          <p:nvPr/>
        </p:nvSpPr>
        <p:spPr>
          <a:xfrm>
            <a:off x="1901674" y="3708400"/>
            <a:ext cx="4162374" cy="2006600"/>
          </a:xfrm>
          <a:prstGeom prst="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54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045A-BEBD-8701-F5ED-094AEBF3E8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8DF650-48D1-FA62-FE4A-AE9C494C7DAB}"/>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4. KẾT QUẢ VÀ ĐÁNH GIÁ</a:t>
            </a:r>
          </a:p>
        </p:txBody>
      </p:sp>
      <p:pic>
        <p:nvPicPr>
          <p:cNvPr id="6" name="Picture 5">
            <a:extLst>
              <a:ext uri="{FF2B5EF4-FFF2-40B4-BE49-F238E27FC236}">
                <a16:creationId xmlns:a16="http://schemas.microsoft.com/office/drawing/2014/main" id="{F95C1249-4877-8BEB-1EE9-FC9241B2720B}"/>
              </a:ext>
            </a:extLst>
          </p:cNvPr>
          <p:cNvPicPr>
            <a:picLocks noChangeAspect="1"/>
          </p:cNvPicPr>
          <p:nvPr/>
        </p:nvPicPr>
        <p:blipFill>
          <a:blip r:embed="rId3"/>
          <a:stretch>
            <a:fillRect/>
          </a:stretch>
        </p:blipFill>
        <p:spPr>
          <a:xfrm>
            <a:off x="1553624" y="1291514"/>
            <a:ext cx="9084751" cy="4572000"/>
          </a:xfrm>
          <a:prstGeom prst="rect">
            <a:avLst/>
          </a:prstGeom>
        </p:spPr>
      </p:pic>
      <p:sp>
        <p:nvSpPr>
          <p:cNvPr id="3" name="Action Button: Go Home 2">
            <a:hlinkClick r:id="rId4" action="ppaction://hlinksldjump" highlightClick="1"/>
            <a:extLst>
              <a:ext uri="{FF2B5EF4-FFF2-40B4-BE49-F238E27FC236}">
                <a16:creationId xmlns:a16="http://schemas.microsoft.com/office/drawing/2014/main" id="{B8BF17FB-292E-B435-6E3D-C6D6BD708962}"/>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BCCE71-1F8F-43AA-321E-6FEAC9676EE3}"/>
              </a:ext>
            </a:extLst>
          </p:cNvPr>
          <p:cNvSpPr txBox="1"/>
          <p:nvPr/>
        </p:nvSpPr>
        <p:spPr>
          <a:xfrm>
            <a:off x="127820" y="693271"/>
            <a:ext cx="173273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4.1 </a:t>
            </a:r>
            <a:r>
              <a:rPr lang="en-US" sz="2000" err="1">
                <a:latin typeface="Arial" panose="020B0604020202020204" pitchFamily="34" charset="0"/>
                <a:cs typeface="Arial" panose="020B0604020202020204" pitchFamily="34" charset="0"/>
              </a:rPr>
              <a:t>Kết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quả</a:t>
            </a:r>
            <a:endParaRPr lang="en-US" sz="200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DE93BEA-B909-2CC0-EDF8-1C5417EB41AD}"/>
              </a:ext>
            </a:extLst>
          </p:cNvPr>
          <p:cNvSpPr/>
          <p:nvPr/>
        </p:nvSpPr>
        <p:spPr>
          <a:xfrm>
            <a:off x="1860554" y="1570914"/>
            <a:ext cx="1329686" cy="4199966"/>
          </a:xfrm>
          <a:prstGeom prst="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45767D-2291-D9EF-94BF-2A5274D09219}"/>
              </a:ext>
            </a:extLst>
          </p:cNvPr>
          <p:cNvSpPr/>
          <p:nvPr/>
        </p:nvSpPr>
        <p:spPr>
          <a:xfrm>
            <a:off x="3293594" y="1570914"/>
            <a:ext cx="7037852" cy="938606"/>
          </a:xfrm>
          <a:prstGeom prst="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051E1E-7D8A-4FE6-C458-C92569835332}"/>
              </a:ext>
            </a:extLst>
          </p:cNvPr>
          <p:cNvSpPr/>
          <p:nvPr/>
        </p:nvSpPr>
        <p:spPr>
          <a:xfrm>
            <a:off x="3293594" y="2574214"/>
            <a:ext cx="7037852" cy="3196666"/>
          </a:xfrm>
          <a:prstGeom prst="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520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1A1FE-FB75-1A41-BB67-C8D157A389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F6AD76-EB9B-F28A-FFD1-121C60A644A2}"/>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4. KẾT QUẢ VÀ ĐÁNH GIÁ</a:t>
            </a:r>
          </a:p>
        </p:txBody>
      </p:sp>
      <p:sp>
        <p:nvSpPr>
          <p:cNvPr id="4" name="TextBox 3">
            <a:extLst>
              <a:ext uri="{FF2B5EF4-FFF2-40B4-BE49-F238E27FC236}">
                <a16:creationId xmlns:a16="http://schemas.microsoft.com/office/drawing/2014/main" id="{11F32458-7D64-D900-EF66-35D6E2A22148}"/>
              </a:ext>
            </a:extLst>
          </p:cNvPr>
          <p:cNvSpPr txBox="1"/>
          <p:nvPr/>
        </p:nvSpPr>
        <p:spPr>
          <a:xfrm>
            <a:off x="127819" y="693271"/>
            <a:ext cx="6076335"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4.2 </a:t>
            </a:r>
            <a:r>
              <a:rPr lang="en-US" sz="2000" err="1">
                <a:latin typeface="Arial" panose="020B0604020202020204" pitchFamily="34" charset="0"/>
                <a:cs typeface="Arial" panose="020B0604020202020204" pitchFamily="34" charset="0"/>
              </a:rPr>
              <a:t>Đánh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mô</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hình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huấn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luyện</a:t>
            </a:r>
            <a:r>
              <a:rPr lang="en-US" sz="2000">
                <a:latin typeface="Arial" panose="020B0604020202020204" pitchFamily="34" charset="0"/>
                <a:cs typeface="Arial" panose="020B0604020202020204" pitchFamily="34" charset="0"/>
              </a:rPr>
              <a:t> SVC</a:t>
            </a:r>
          </a:p>
        </p:txBody>
      </p:sp>
      <p:sp>
        <p:nvSpPr>
          <p:cNvPr id="10" name="TextBox 9">
            <a:extLst>
              <a:ext uri="{FF2B5EF4-FFF2-40B4-BE49-F238E27FC236}">
                <a16:creationId xmlns:a16="http://schemas.microsoft.com/office/drawing/2014/main" id="{0672A0D1-C467-EB1C-CE29-BE4766D8097B}"/>
              </a:ext>
            </a:extLst>
          </p:cNvPr>
          <p:cNvSpPr txBox="1"/>
          <p:nvPr/>
        </p:nvSpPr>
        <p:spPr>
          <a:xfrm>
            <a:off x="285136" y="1948676"/>
            <a:ext cx="6786900" cy="4190314"/>
          </a:xfrm>
          <a:prstGeom prst="rect">
            <a:avLst/>
          </a:prstGeom>
          <a:noFill/>
        </p:spPr>
        <p:txBody>
          <a:bodyPr wrap="square" numCol="1" rtlCol="0">
            <a:spAutoFit/>
          </a:bodyPr>
          <a:lstStyle/>
          <a:p>
            <a:pPr marL="342900" indent="-342900">
              <a:lnSpc>
                <a:spcPct val="150000"/>
              </a:lnSpc>
              <a:buFont typeface="Arial" panose="020B0604020202020204" pitchFamily="34" charset="0"/>
              <a:buChar char="•"/>
            </a:pPr>
            <a:r>
              <a:rPr lang="vi-VN" sz="2000">
                <a:latin typeface="Arial (Body)"/>
              </a:rPr>
              <a:t>Dữ liệu gồm 975 ảnh khuôn mặt từ 34 người:</a:t>
            </a:r>
            <a:endParaRPr lang="en-US" sz="2000">
              <a:latin typeface="Arial (Body)"/>
            </a:endParaRPr>
          </a:p>
          <a:p>
            <a:pPr marL="342900" indent="-342900">
              <a:lnSpc>
                <a:spcPct val="150000"/>
              </a:lnSpc>
              <a:buFont typeface="Arial" panose="020B0604020202020204" pitchFamily="34" charset="0"/>
              <a:buChar char="•"/>
            </a:pPr>
            <a:r>
              <a:rPr lang="en-US" sz="2000">
                <a:latin typeface="Arial (Body)"/>
              </a:rPr>
              <a:t>30</a:t>
            </a:r>
            <a:r>
              <a:rPr lang="vi-VN" sz="2000">
                <a:latin typeface="Arial (Body)"/>
              </a:rPr>
              <a:t> người: mỗi người có 30 ảnh</a:t>
            </a:r>
            <a:endParaRPr lang="en-US" sz="2000">
              <a:latin typeface="Arial (Body)"/>
            </a:endParaRPr>
          </a:p>
          <a:p>
            <a:pPr marL="342900" indent="-342900">
              <a:lnSpc>
                <a:spcPct val="150000"/>
              </a:lnSpc>
              <a:buFont typeface="Arial" panose="020B0604020202020204" pitchFamily="34" charset="0"/>
              <a:buChar char="•"/>
            </a:pPr>
            <a:r>
              <a:rPr lang="en-US" sz="2000">
                <a:latin typeface="Arial (Body)"/>
              </a:rPr>
              <a:t>0</a:t>
            </a:r>
            <a:r>
              <a:rPr lang="vi-VN" sz="2000">
                <a:latin typeface="Arial (Body)"/>
              </a:rPr>
              <a:t>1 người: có 18 ảnh.</a:t>
            </a:r>
            <a:endParaRPr lang="en-US" sz="2000">
              <a:latin typeface="Arial (Body)"/>
            </a:endParaRPr>
          </a:p>
          <a:p>
            <a:pPr marL="342900" indent="-342900">
              <a:lnSpc>
                <a:spcPct val="150000"/>
              </a:lnSpc>
              <a:buFont typeface="Arial" panose="020B0604020202020204" pitchFamily="34" charset="0"/>
              <a:buChar char="•"/>
            </a:pPr>
            <a:r>
              <a:rPr lang="en-US" sz="2000">
                <a:latin typeface="Arial (Body)"/>
              </a:rPr>
              <a:t>0</a:t>
            </a:r>
            <a:r>
              <a:rPr lang="vi-VN" sz="2000">
                <a:latin typeface="Arial (Body)"/>
              </a:rPr>
              <a:t>1 người: có 25 ảnh.</a:t>
            </a:r>
            <a:endParaRPr lang="en-US" sz="2000">
              <a:latin typeface="Arial (Body)"/>
            </a:endParaRPr>
          </a:p>
          <a:p>
            <a:pPr marL="342900" indent="-342900">
              <a:lnSpc>
                <a:spcPct val="150000"/>
              </a:lnSpc>
              <a:buFont typeface="Arial" panose="020B0604020202020204" pitchFamily="34" charset="0"/>
              <a:buChar char="•"/>
            </a:pPr>
            <a:r>
              <a:rPr lang="en-US" sz="2000">
                <a:latin typeface="Arial (Body)"/>
              </a:rPr>
              <a:t>0</a:t>
            </a:r>
            <a:r>
              <a:rPr lang="vi-VN" sz="2000">
                <a:latin typeface="Arial (Body)"/>
              </a:rPr>
              <a:t>2 người: mỗi người có 16 ảnh</a:t>
            </a:r>
            <a:r>
              <a:rPr lang="en-US" sz="2000">
                <a:latin typeface="Arial (Body)"/>
              </a:rPr>
              <a:t>.</a:t>
            </a:r>
          </a:p>
          <a:p>
            <a:pPr marL="342900" indent="-342900">
              <a:lnSpc>
                <a:spcPct val="150000"/>
              </a:lnSpc>
              <a:buFont typeface="Arial" panose="020B0604020202020204" pitchFamily="34" charset="0"/>
              <a:buChar char="•"/>
            </a:pPr>
            <a:endParaRPr lang="en-US" sz="2000">
              <a:latin typeface="Arial (Body)"/>
            </a:endParaRPr>
          </a:p>
          <a:p>
            <a:pPr marL="342900" indent="-342900">
              <a:lnSpc>
                <a:spcPct val="150000"/>
              </a:lnSpc>
              <a:buFont typeface="Arial" panose="020B0604020202020204" pitchFamily="34" charset="0"/>
              <a:buChar char="•"/>
            </a:pPr>
            <a:r>
              <a:rPr lang="vi-VN" sz="2000">
                <a:latin typeface="Arial (Body)"/>
              </a:rPr>
              <a:t>Áp dụng phương pháp Hold-out </a:t>
            </a:r>
            <a:r>
              <a:rPr lang="en-US" sz="2000">
                <a:latin typeface="Arial (Body)"/>
              </a:rPr>
              <a:t>V</a:t>
            </a:r>
            <a:r>
              <a:rPr lang="vi-VN" sz="2000">
                <a:latin typeface="Arial (Body)"/>
              </a:rPr>
              <a:t>alidation.</a:t>
            </a:r>
          </a:p>
          <a:p>
            <a:pPr marL="342900" indent="-342900">
              <a:lnSpc>
                <a:spcPct val="150000"/>
              </a:lnSpc>
              <a:buFont typeface="Arial" panose="020B0604020202020204" pitchFamily="34" charset="0"/>
              <a:buChar char="•"/>
            </a:pPr>
            <a:endParaRPr lang="en-US" sz="2000">
              <a:latin typeface="Arial (Body)"/>
            </a:endParaRPr>
          </a:p>
          <a:p>
            <a:pPr marL="342900" indent="-342900">
              <a:lnSpc>
                <a:spcPct val="150000"/>
              </a:lnSpc>
              <a:buFont typeface="Arial" panose="020B0604020202020204" pitchFamily="34" charset="0"/>
              <a:buChar char="•"/>
            </a:pPr>
            <a:endParaRPr lang="en-US" sz="2000">
              <a:latin typeface="Arial (Body)"/>
            </a:endParaRPr>
          </a:p>
        </p:txBody>
      </p:sp>
      <p:pic>
        <p:nvPicPr>
          <p:cNvPr id="1026" name="Picture 2" descr="Understanding Hold-Out Methods for Training Machine Learning Models - Comet">
            <a:extLst>
              <a:ext uri="{FF2B5EF4-FFF2-40B4-BE49-F238E27FC236}">
                <a16:creationId xmlns:a16="http://schemas.microsoft.com/office/drawing/2014/main" id="{F4F3E406-8142-10D5-412F-4BD79B36AD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02"/>
          <a:stretch/>
        </p:blipFill>
        <p:spPr bwMode="auto">
          <a:xfrm>
            <a:off x="6299200" y="1716721"/>
            <a:ext cx="5892800" cy="3424558"/>
          </a:xfrm>
          <a:prstGeom prst="rect">
            <a:avLst/>
          </a:prstGeom>
          <a:noFill/>
          <a:extLst>
            <a:ext uri="{909E8E84-426E-40DD-AFC4-6F175D3DCCD1}">
              <a14:hiddenFill xmlns:a14="http://schemas.microsoft.com/office/drawing/2010/main">
                <a:solidFill>
                  <a:srgbClr val="FFFFFF"/>
                </a:solidFill>
              </a14:hiddenFill>
            </a:ext>
          </a:extLst>
        </p:spPr>
      </p:pic>
      <p:sp>
        <p:nvSpPr>
          <p:cNvPr id="3" name="Action Button: Go Home 2">
            <a:hlinkClick r:id="rId4" action="ppaction://hlinksldjump" highlightClick="1"/>
            <a:extLst>
              <a:ext uri="{FF2B5EF4-FFF2-40B4-BE49-F238E27FC236}">
                <a16:creationId xmlns:a16="http://schemas.microsoft.com/office/drawing/2014/main" id="{9FD946AE-7020-A4A3-D0AA-5BC84EBAE33B}"/>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94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FE941-C795-D324-94FF-B8D5350305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4DF4D8-4991-701F-8125-CEDEDF8FEFC1}"/>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4. KẾT QUẢ VÀ ĐÁNH GIÁ</a:t>
            </a:r>
          </a:p>
        </p:txBody>
      </p:sp>
      <p:sp>
        <p:nvSpPr>
          <p:cNvPr id="4" name="TextBox 3">
            <a:extLst>
              <a:ext uri="{FF2B5EF4-FFF2-40B4-BE49-F238E27FC236}">
                <a16:creationId xmlns:a16="http://schemas.microsoft.com/office/drawing/2014/main" id="{62C659F7-723C-B2CC-2092-F25919DC310B}"/>
              </a:ext>
            </a:extLst>
          </p:cNvPr>
          <p:cNvSpPr txBox="1"/>
          <p:nvPr/>
        </p:nvSpPr>
        <p:spPr>
          <a:xfrm>
            <a:off x="127819" y="693271"/>
            <a:ext cx="6076335"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4.2 </a:t>
            </a:r>
            <a:r>
              <a:rPr lang="en-US" sz="2000" err="1">
                <a:latin typeface="Arial" panose="020B0604020202020204" pitchFamily="34" charset="0"/>
                <a:cs typeface="Arial" panose="020B0604020202020204" pitchFamily="34" charset="0"/>
              </a:rPr>
              <a:t>Đánh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mô</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hình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huấn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luyện</a:t>
            </a:r>
            <a:r>
              <a:rPr lang="en-US" sz="2000">
                <a:latin typeface="Arial" panose="020B0604020202020204" pitchFamily="34" charset="0"/>
                <a:cs typeface="Arial" panose="020B0604020202020204" pitchFamily="34" charset="0"/>
              </a:rPr>
              <a:t> SVC</a:t>
            </a:r>
          </a:p>
        </p:txBody>
      </p:sp>
      <p:pic>
        <p:nvPicPr>
          <p:cNvPr id="6" name="Picture 5" descr="A diagram of numbers and symbols&#10;&#10;AI-generated content may be incorrect.">
            <a:extLst>
              <a:ext uri="{FF2B5EF4-FFF2-40B4-BE49-F238E27FC236}">
                <a16:creationId xmlns:a16="http://schemas.microsoft.com/office/drawing/2014/main" id="{A523E582-3859-BF4F-AA8A-7F48B89B8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109" y="1250153"/>
            <a:ext cx="6577781" cy="5239827"/>
          </a:xfrm>
          <a:prstGeom prst="rect">
            <a:avLst/>
          </a:prstGeom>
        </p:spPr>
      </p:pic>
      <p:sp>
        <p:nvSpPr>
          <p:cNvPr id="3" name="Action Button: Go Home 2">
            <a:hlinkClick r:id="rId4" action="ppaction://hlinksldjump" highlightClick="1"/>
            <a:extLst>
              <a:ext uri="{FF2B5EF4-FFF2-40B4-BE49-F238E27FC236}">
                <a16:creationId xmlns:a16="http://schemas.microsoft.com/office/drawing/2014/main" id="{EEB19876-6C60-C942-A470-0CD087A988E2}"/>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845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1587E-570F-6ED3-8645-F26694277D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75F4389-A571-677A-DC27-1650037D1C61}"/>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4. KẾT QUẢ VÀ ĐÁNH GIÁ</a:t>
            </a:r>
          </a:p>
        </p:txBody>
      </p:sp>
      <p:sp>
        <p:nvSpPr>
          <p:cNvPr id="4" name="TextBox 3">
            <a:extLst>
              <a:ext uri="{FF2B5EF4-FFF2-40B4-BE49-F238E27FC236}">
                <a16:creationId xmlns:a16="http://schemas.microsoft.com/office/drawing/2014/main" id="{23286FEE-856B-88A7-B8FE-4D31C28AFAA4}"/>
              </a:ext>
            </a:extLst>
          </p:cNvPr>
          <p:cNvSpPr txBox="1"/>
          <p:nvPr/>
        </p:nvSpPr>
        <p:spPr>
          <a:xfrm>
            <a:off x="127819" y="693271"/>
            <a:ext cx="6076335"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4.3 </a:t>
            </a:r>
            <a:r>
              <a:rPr lang="en-US" sz="2000" err="1">
                <a:latin typeface="Arial" panose="020B0604020202020204" pitchFamily="34" charset="0"/>
                <a:cs typeface="Arial" panose="020B0604020202020204" pitchFamily="34" charset="0"/>
              </a:rPr>
              <a:t>Đánh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giá</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hệ</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thống</a:t>
            </a:r>
            <a:endParaRPr lang="en-US" sz="20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1AC6B0A-8E15-1B44-2749-E30C9183AD21}"/>
              </a:ext>
            </a:extLst>
          </p:cNvPr>
          <p:cNvSpPr txBox="1"/>
          <p:nvPr/>
        </p:nvSpPr>
        <p:spPr>
          <a:xfrm>
            <a:off x="2240606" y="5749744"/>
            <a:ext cx="8335953" cy="414985"/>
          </a:xfrm>
          <a:prstGeom prst="rect">
            <a:avLst/>
          </a:prstGeom>
          <a:noFill/>
        </p:spPr>
        <p:txBody>
          <a:bodyPr wrap="square" numCol="1" rtlCol="0">
            <a:spAutoFit/>
          </a:bodyPr>
          <a:lstStyle/>
          <a:p>
            <a:pPr marR="0">
              <a:lnSpc>
                <a:spcPct val="130000"/>
              </a:lnSpc>
              <a:spcBef>
                <a:spcPts val="200"/>
              </a:spcBef>
              <a:spcAft>
                <a:spcPts val="200"/>
              </a:spcAft>
            </a:pPr>
            <a:r>
              <a:rPr lang="en-US" sz="1800" err="1">
                <a:effectLst/>
                <a:latin typeface="Arial (Body)"/>
                <a:ea typeface="Yu Gothic Light" panose="020B0300000000000000" pitchFamily="34" charset="-128"/>
                <a:cs typeface="Times New Roman" panose="02020603050405020304" pitchFamily="18" charset="0"/>
              </a:rPr>
              <a:t>Thử</a:t>
            </a:r>
            <a:r>
              <a:rPr lang="en-US" sz="1800">
                <a:effectLst/>
                <a:latin typeface="Arial (Body)"/>
                <a:ea typeface="Yu Gothic Light" panose="020B0300000000000000" pitchFamily="34" charset="-128"/>
                <a:cs typeface="Times New Roman" panose="02020603050405020304" pitchFamily="18" charset="0"/>
              </a:rPr>
              <a:t> </a:t>
            </a:r>
            <a:r>
              <a:rPr lang="en-US" sz="1800" err="1">
                <a:effectLst/>
                <a:latin typeface="Arial (Body)"/>
                <a:ea typeface="Yu Gothic Light" panose="020B0300000000000000" pitchFamily="34" charset="-128"/>
                <a:cs typeface="Times New Roman" panose="02020603050405020304" pitchFamily="18" charset="0"/>
              </a:rPr>
              <a:t>nghiệm</a:t>
            </a:r>
            <a:r>
              <a:rPr lang="en-US" sz="1800">
                <a:effectLst/>
                <a:latin typeface="Arial (Body)"/>
                <a:ea typeface="Yu Gothic Light" panose="020B0300000000000000" pitchFamily="34" charset="-128"/>
                <a:cs typeface="Times New Roman" panose="02020603050405020304" pitchFamily="18" charset="0"/>
              </a:rPr>
              <a:t> </a:t>
            </a:r>
            <a:r>
              <a:rPr lang="en-US" sz="1800" err="1">
                <a:effectLst/>
                <a:latin typeface="Arial (Body)"/>
                <a:ea typeface="Times New Roman" panose="02020603050405020304" pitchFamily="18" charset="0"/>
              </a:rPr>
              <a:t>đo</a:t>
            </a:r>
            <a:r>
              <a:rPr lang="en-US" sz="1800">
                <a:effectLst/>
                <a:latin typeface="Arial (Body)"/>
                <a:ea typeface="Times New Roman" panose="02020603050405020304" pitchFamily="18" charset="0"/>
              </a:rPr>
              <a:t> </a:t>
            </a:r>
            <a:r>
              <a:rPr lang="en-US" sz="1800" err="1">
                <a:effectLst/>
                <a:latin typeface="Arial (Body)"/>
                <a:ea typeface="Times New Roman" panose="02020603050405020304" pitchFamily="18" charset="0"/>
              </a:rPr>
              <a:t>nhiều</a:t>
            </a:r>
            <a:r>
              <a:rPr lang="en-US" sz="1800">
                <a:effectLst/>
                <a:latin typeface="Arial (Body)"/>
                <a:ea typeface="Times New Roman" panose="02020603050405020304" pitchFamily="18" charset="0"/>
              </a:rPr>
              <a:t> </a:t>
            </a:r>
            <a:r>
              <a:rPr lang="en-US" sz="1800" err="1">
                <a:effectLst/>
                <a:latin typeface="Arial (Body)"/>
                <a:ea typeface="Times New Roman" panose="02020603050405020304" pitchFamily="18" charset="0"/>
              </a:rPr>
              <a:t>trường</a:t>
            </a:r>
            <a:r>
              <a:rPr lang="en-US" sz="1800">
                <a:effectLst/>
                <a:latin typeface="Arial (Body)"/>
                <a:ea typeface="Times New Roman" panose="02020603050405020304" pitchFamily="18" charset="0"/>
              </a:rPr>
              <a:t> </a:t>
            </a:r>
            <a:r>
              <a:rPr lang="en-US" sz="1800" err="1">
                <a:effectLst/>
                <a:latin typeface="Arial (Body)"/>
                <a:ea typeface="Times New Roman" panose="02020603050405020304" pitchFamily="18" charset="0"/>
              </a:rPr>
              <a:t>hợp</a:t>
            </a:r>
            <a:r>
              <a:rPr lang="en-US" sz="1800">
                <a:effectLst/>
                <a:latin typeface="Arial (Body)"/>
                <a:ea typeface="Yu Gothic Light" panose="020B0300000000000000" pitchFamily="34" charset="-128"/>
                <a:cs typeface="Times New Roman" panose="02020603050405020304" pitchFamily="18" charset="0"/>
              </a:rPr>
              <a:t> </a:t>
            </a:r>
            <a:r>
              <a:rPr lang="en-US" sz="1800" err="1">
                <a:effectLst/>
                <a:latin typeface="Arial (Body)"/>
                <a:ea typeface="Yu Gothic Light" panose="020B0300000000000000" pitchFamily="34" charset="-128"/>
                <a:cs typeface="Times New Roman" panose="02020603050405020304" pitchFamily="18" charset="0"/>
              </a:rPr>
              <a:t>với</a:t>
            </a:r>
            <a:r>
              <a:rPr lang="en-US" sz="1800">
                <a:effectLst/>
                <a:latin typeface="Arial (Body)"/>
                <a:ea typeface="Yu Gothic Light" panose="020B0300000000000000" pitchFamily="34" charset="-128"/>
                <a:cs typeface="Times New Roman" panose="02020603050405020304" pitchFamily="18" charset="0"/>
              </a:rPr>
              <a:t> </a:t>
            </a:r>
            <a:r>
              <a:rPr lang="en-US" sz="1800" err="1">
                <a:effectLst/>
                <a:latin typeface="Arial (Body)"/>
                <a:ea typeface="Yu Gothic Light" panose="020B0300000000000000" pitchFamily="34" charset="-128"/>
                <a:cs typeface="Times New Roman" panose="02020603050405020304" pitchFamily="18" charset="0"/>
              </a:rPr>
              <a:t>các</a:t>
            </a:r>
            <a:r>
              <a:rPr lang="en-US" sz="1800">
                <a:effectLst/>
                <a:latin typeface="Arial (Body)"/>
                <a:ea typeface="Yu Gothic Light" panose="020B0300000000000000" pitchFamily="34" charset="-128"/>
                <a:cs typeface="Times New Roman" panose="02020603050405020304" pitchFamily="18" charset="0"/>
              </a:rPr>
              <a:t> </a:t>
            </a:r>
            <a:r>
              <a:rPr lang="en-US" sz="1800" err="1">
                <a:effectLst/>
                <a:latin typeface="Arial (Body)"/>
                <a:ea typeface="Yu Gothic Light" panose="020B0300000000000000" pitchFamily="34" charset="-128"/>
                <a:cs typeface="Times New Roman" panose="02020603050405020304" pitchFamily="18" charset="0"/>
              </a:rPr>
              <a:t>yếu</a:t>
            </a:r>
            <a:r>
              <a:rPr lang="en-US" sz="1800">
                <a:effectLst/>
                <a:latin typeface="Arial (Body)"/>
                <a:ea typeface="Yu Gothic Light" panose="020B0300000000000000" pitchFamily="34" charset="-128"/>
                <a:cs typeface="Times New Roman" panose="02020603050405020304" pitchFamily="18" charset="0"/>
              </a:rPr>
              <a:t> </a:t>
            </a:r>
            <a:r>
              <a:rPr lang="en-US" sz="1800" err="1">
                <a:effectLst/>
                <a:latin typeface="Arial (Body)"/>
                <a:ea typeface="Yu Gothic Light" panose="020B0300000000000000" pitchFamily="34" charset="-128"/>
                <a:cs typeface="Times New Roman" panose="02020603050405020304" pitchFamily="18" charset="0"/>
              </a:rPr>
              <a:t>tố</a:t>
            </a:r>
            <a:r>
              <a:rPr lang="en-US" sz="1800">
                <a:effectLst/>
                <a:latin typeface="Arial (Body)"/>
                <a:ea typeface="Yu Gothic Light" panose="020B0300000000000000" pitchFamily="34" charset="-128"/>
                <a:cs typeface="Times New Roman" panose="02020603050405020304" pitchFamily="18" charset="0"/>
              </a:rPr>
              <a:t> </a:t>
            </a:r>
            <a:r>
              <a:rPr lang="en-US" sz="1800" err="1">
                <a:effectLst/>
                <a:latin typeface="Arial (Body)"/>
                <a:ea typeface="Yu Gothic Light" panose="020B0300000000000000" pitchFamily="34" charset="-128"/>
                <a:cs typeface="Times New Roman" panose="02020603050405020304" pitchFamily="18" charset="0"/>
              </a:rPr>
              <a:t>thay</a:t>
            </a:r>
            <a:r>
              <a:rPr lang="en-US" sz="1800">
                <a:effectLst/>
                <a:latin typeface="Arial (Body)"/>
                <a:ea typeface="Yu Gothic Light" panose="020B0300000000000000" pitchFamily="34" charset="-128"/>
                <a:cs typeface="Times New Roman" panose="02020603050405020304" pitchFamily="18" charset="0"/>
              </a:rPr>
              <a:t> </a:t>
            </a:r>
            <a:r>
              <a:rPr lang="en-US" sz="1800" err="1">
                <a:effectLst/>
                <a:latin typeface="Arial (Body)"/>
                <a:ea typeface="Yu Gothic Light" panose="020B0300000000000000" pitchFamily="34" charset="-128"/>
                <a:cs typeface="Times New Roman" panose="02020603050405020304" pitchFamily="18" charset="0"/>
              </a:rPr>
              <a:t>đổi</a:t>
            </a:r>
            <a:r>
              <a:rPr lang="en-US" sz="1800">
                <a:effectLst/>
                <a:latin typeface="Arial (Body)"/>
                <a:ea typeface="Yu Gothic Light" panose="020B0300000000000000" pitchFamily="34" charset="-128"/>
                <a:cs typeface="Times New Roman" panose="02020603050405020304" pitchFamily="18" charset="0"/>
              </a:rPr>
              <a:t> ở </a:t>
            </a:r>
            <a:r>
              <a:rPr lang="en-US" sz="1800" err="1">
                <a:effectLst/>
                <a:latin typeface="Arial (Body)"/>
                <a:ea typeface="Yu Gothic Light" panose="020B0300000000000000" pitchFamily="34" charset="-128"/>
                <a:cs typeface="Times New Roman" panose="02020603050405020304" pitchFamily="18" charset="0"/>
              </a:rPr>
              <a:t>cùng</a:t>
            </a:r>
            <a:r>
              <a:rPr lang="en-US" sz="1800">
                <a:effectLst/>
                <a:latin typeface="Arial (Body)"/>
                <a:ea typeface="Yu Gothic Light" panose="020B0300000000000000" pitchFamily="34" charset="-128"/>
                <a:cs typeface="Times New Roman" panose="02020603050405020304" pitchFamily="18" charset="0"/>
              </a:rPr>
              <a:t> </a:t>
            </a:r>
            <a:r>
              <a:rPr lang="en-US" sz="1800" err="1">
                <a:effectLst/>
                <a:latin typeface="Arial (Body)"/>
                <a:ea typeface="Yu Gothic Light" panose="020B0300000000000000" pitchFamily="34" charset="-128"/>
                <a:cs typeface="Times New Roman" panose="02020603050405020304" pitchFamily="18" charset="0"/>
              </a:rPr>
              <a:t>một</a:t>
            </a:r>
            <a:r>
              <a:rPr lang="en-US" sz="1800">
                <a:effectLst/>
                <a:latin typeface="Arial (Body)"/>
                <a:ea typeface="Yu Gothic Light" panose="020B0300000000000000" pitchFamily="34" charset="-128"/>
                <a:cs typeface="Times New Roman" panose="02020603050405020304" pitchFamily="18" charset="0"/>
              </a:rPr>
              <a:t> </a:t>
            </a:r>
            <a:r>
              <a:rPr lang="en-US" sz="1800" err="1">
                <a:effectLst/>
                <a:latin typeface="Arial (Body)"/>
                <a:ea typeface="Yu Gothic Light" panose="020B0300000000000000" pitchFamily="34" charset="-128"/>
                <a:cs typeface="Times New Roman" panose="02020603050405020304" pitchFamily="18" charset="0"/>
              </a:rPr>
              <a:t>người</a:t>
            </a:r>
            <a:r>
              <a:rPr lang="en-US" sz="1800">
                <a:effectLst/>
                <a:latin typeface="Arial (Body)"/>
                <a:ea typeface="Yu Gothic Light" panose="020B0300000000000000" pitchFamily="34" charset="-128"/>
                <a:cs typeface="Times New Roman" panose="02020603050405020304" pitchFamily="18" charset="0"/>
              </a:rPr>
              <a:t>.</a:t>
            </a:r>
            <a:endParaRPr lang="en-US" sz="1800">
              <a:effectLst/>
              <a:latin typeface="Arial (Body)"/>
              <a:ea typeface="Times New Roman" panose="02020603050405020304" pitchFamily="18" charset="0"/>
            </a:endParaRPr>
          </a:p>
        </p:txBody>
      </p:sp>
      <p:graphicFrame>
        <p:nvGraphicFramePr>
          <p:cNvPr id="3" name="Table 2">
            <a:extLst>
              <a:ext uri="{FF2B5EF4-FFF2-40B4-BE49-F238E27FC236}">
                <a16:creationId xmlns:a16="http://schemas.microsoft.com/office/drawing/2014/main" id="{9195BEEA-B19E-D442-0342-23291D728086}"/>
              </a:ext>
            </a:extLst>
          </p:cNvPr>
          <p:cNvGraphicFramePr>
            <a:graphicFrameLocks noGrp="1"/>
          </p:cNvGraphicFramePr>
          <p:nvPr>
            <p:extLst>
              <p:ext uri="{D42A27DB-BD31-4B8C-83A1-F6EECF244321}">
                <p14:modId xmlns:p14="http://schemas.microsoft.com/office/powerpoint/2010/main" val="2056846085"/>
              </p:ext>
            </p:extLst>
          </p:nvPr>
        </p:nvGraphicFramePr>
        <p:xfrm>
          <a:off x="2452053" y="1330863"/>
          <a:ext cx="7287893" cy="4074354"/>
        </p:xfrm>
        <a:graphic>
          <a:graphicData uri="http://schemas.openxmlformats.org/drawingml/2006/table">
            <a:tbl>
              <a:tblPr firstRow="1" firstCol="1" bandRow="1"/>
              <a:tblGrid>
                <a:gridCol w="1260469">
                  <a:extLst>
                    <a:ext uri="{9D8B030D-6E8A-4147-A177-3AD203B41FA5}">
                      <a16:colId xmlns:a16="http://schemas.microsoft.com/office/drawing/2014/main" val="1577624044"/>
                    </a:ext>
                  </a:extLst>
                </a:gridCol>
                <a:gridCol w="1930094">
                  <a:extLst>
                    <a:ext uri="{9D8B030D-6E8A-4147-A177-3AD203B41FA5}">
                      <a16:colId xmlns:a16="http://schemas.microsoft.com/office/drawing/2014/main" val="973473437"/>
                    </a:ext>
                  </a:extLst>
                </a:gridCol>
                <a:gridCol w="1253235">
                  <a:extLst>
                    <a:ext uri="{9D8B030D-6E8A-4147-A177-3AD203B41FA5}">
                      <a16:colId xmlns:a16="http://schemas.microsoft.com/office/drawing/2014/main" val="3358979988"/>
                    </a:ext>
                  </a:extLst>
                </a:gridCol>
                <a:gridCol w="1364169">
                  <a:extLst>
                    <a:ext uri="{9D8B030D-6E8A-4147-A177-3AD203B41FA5}">
                      <a16:colId xmlns:a16="http://schemas.microsoft.com/office/drawing/2014/main" val="1115848411"/>
                    </a:ext>
                  </a:extLst>
                </a:gridCol>
                <a:gridCol w="1479926">
                  <a:extLst>
                    <a:ext uri="{9D8B030D-6E8A-4147-A177-3AD203B41FA5}">
                      <a16:colId xmlns:a16="http://schemas.microsoft.com/office/drawing/2014/main" val="2267440680"/>
                    </a:ext>
                  </a:extLst>
                </a:gridCol>
              </a:tblGrid>
              <a:tr h="51957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Lần đo</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Thay đổi biểu cảm</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Đeo kính</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Ngược sáng</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Che mặt</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3995214"/>
                  </a:ext>
                </a:extLst>
              </a:tr>
              <a:tr h="32316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1</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0.80</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0.77</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0.79</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rowSpan="11">
                  <a:txBody>
                    <a:bodyPr/>
                    <a:lstStyle/>
                    <a:p>
                      <a:pPr marL="0" marR="0" algn="ctr">
                        <a:lnSpc>
                          <a:spcPct val="130000"/>
                        </a:lnSpc>
                        <a:spcBef>
                          <a:spcPts val="0"/>
                        </a:spcBef>
                        <a:spcAft>
                          <a:spcPts val="0"/>
                        </a:spcAft>
                      </a:pPr>
                      <a:r>
                        <a:rPr lang="en-US" sz="1500">
                          <a:effectLst/>
                          <a:latin typeface="Arial (Body)"/>
                          <a:ea typeface="Times New Roman" panose="02020603050405020304" pitchFamily="18" charset="0"/>
                          <a:cs typeface="Arial" panose="020B0604020202020204" pitchFamily="34" charset="0"/>
                        </a:rPr>
                        <a:t>Không thể nhận diện chính xác.</a:t>
                      </a:r>
                    </a:p>
                    <a:p>
                      <a:pPr marL="0" marR="0" algn="ctr">
                        <a:lnSpc>
                          <a:spcPct val="130000"/>
                        </a:lnSpc>
                        <a:spcBef>
                          <a:spcPts val="0"/>
                        </a:spcBef>
                        <a:spcAft>
                          <a:spcPts val="0"/>
                        </a:spcAft>
                      </a:pPr>
                      <a:r>
                        <a:rPr lang="en-US" sz="1500">
                          <a:effectLst/>
                          <a:latin typeface="Arial (Body)"/>
                          <a:ea typeface="Times New Roman" panose="02020603050405020304" pitchFamily="18" charset="0"/>
                          <a:cs typeface="Arial" panose="020B0604020202020204" pitchFamily="34" charset="0"/>
                        </a:rPr>
                        <a:t>Nhận nhầm sang người khác với độ chính xác từ 0.2 đến 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75292329"/>
                  </a:ext>
                </a:extLst>
              </a:tr>
              <a:tr h="32316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2</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0.88</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0.69</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0.86</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2084903507"/>
                  </a:ext>
                </a:extLst>
              </a:tr>
              <a:tr h="32316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3</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0.87</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0.74</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0.70</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225686463"/>
                  </a:ext>
                </a:extLst>
              </a:tr>
              <a:tr h="32316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4</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0.90</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0.72</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0.82</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1632698489"/>
                  </a:ext>
                </a:extLst>
              </a:tr>
              <a:tr h="32316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5</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0.76</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0.73</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0.83</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3803646385"/>
                  </a:ext>
                </a:extLst>
              </a:tr>
              <a:tr h="32316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6</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0.82</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0.81</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0.83</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1094159792"/>
                  </a:ext>
                </a:extLst>
              </a:tr>
              <a:tr h="32316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7</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0.86</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0.82</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0.76</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2178492381"/>
                  </a:ext>
                </a:extLst>
              </a:tr>
              <a:tr h="32316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8</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0.79</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0.80</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0.84</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2253574578"/>
                  </a:ext>
                </a:extLst>
              </a:tr>
              <a:tr h="32316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9</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0.84</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0.79</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0.74</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3686004101"/>
                  </a:ext>
                </a:extLst>
              </a:tr>
              <a:tr h="32316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10</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0.82</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0.75</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30000"/>
                        </a:lnSpc>
                        <a:spcBef>
                          <a:spcPts val="0"/>
                        </a:spcBef>
                        <a:spcAft>
                          <a:spcPts val="0"/>
                        </a:spcAft>
                      </a:pPr>
                      <a:r>
                        <a:rPr lang="en-US" sz="1500">
                          <a:solidFill>
                            <a:srgbClr val="000000"/>
                          </a:solidFill>
                          <a:effectLst/>
                          <a:latin typeface="Arial (Body)"/>
                          <a:ea typeface="Times New Roman" panose="02020603050405020304" pitchFamily="18" charset="0"/>
                          <a:cs typeface="Arial" panose="020B0604020202020204" pitchFamily="34" charset="0"/>
                        </a:rPr>
                        <a:t>0.79</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3507729540"/>
                  </a:ext>
                </a:extLst>
              </a:tr>
              <a:tr h="323162">
                <a:tc>
                  <a:txBody>
                    <a:bodyPr/>
                    <a:lstStyle/>
                    <a:p>
                      <a:pPr marL="0" marR="0" algn="ctr">
                        <a:lnSpc>
                          <a:spcPct val="130000"/>
                        </a:lnSpc>
                        <a:spcBef>
                          <a:spcPts val="0"/>
                        </a:spcBef>
                        <a:spcAft>
                          <a:spcPts val="0"/>
                        </a:spcAft>
                      </a:pPr>
                      <a:r>
                        <a:rPr lang="en-US" sz="1500" b="1">
                          <a:effectLst/>
                          <a:latin typeface="Arial (Body)"/>
                          <a:ea typeface="Times New Roman" panose="02020603050405020304" pitchFamily="18" charset="0"/>
                          <a:cs typeface="Arial" panose="020B0604020202020204" pitchFamily="34" charset="0"/>
                        </a:rPr>
                        <a:t>Trung bình</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b="1">
                          <a:solidFill>
                            <a:srgbClr val="000000"/>
                          </a:solidFill>
                          <a:effectLst/>
                          <a:latin typeface="Arial (Body)"/>
                          <a:ea typeface="Times New Roman" panose="02020603050405020304" pitchFamily="18" charset="0"/>
                          <a:cs typeface="Arial" panose="020B0604020202020204" pitchFamily="34" charset="0"/>
                        </a:rPr>
                        <a:t>0.834</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b="1">
                          <a:solidFill>
                            <a:srgbClr val="000000"/>
                          </a:solidFill>
                          <a:effectLst/>
                          <a:latin typeface="Arial (Body)"/>
                          <a:ea typeface="Times New Roman" panose="02020603050405020304" pitchFamily="18" charset="0"/>
                          <a:cs typeface="Arial" panose="020B0604020202020204" pitchFamily="34" charset="0"/>
                        </a:rPr>
                        <a:t>0.762</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lnSpc>
                          <a:spcPct val="130000"/>
                        </a:lnSpc>
                        <a:spcBef>
                          <a:spcPts val="0"/>
                        </a:spcBef>
                        <a:spcAft>
                          <a:spcPts val="0"/>
                        </a:spcAft>
                      </a:pPr>
                      <a:r>
                        <a:rPr lang="en-US" sz="1500" b="1">
                          <a:solidFill>
                            <a:srgbClr val="000000"/>
                          </a:solidFill>
                          <a:effectLst/>
                          <a:latin typeface="Arial (Body)"/>
                          <a:ea typeface="Times New Roman" panose="02020603050405020304" pitchFamily="18" charset="0"/>
                          <a:cs typeface="Arial" panose="020B0604020202020204" pitchFamily="34" charset="0"/>
                        </a:rPr>
                        <a:t>0.796</a:t>
                      </a:r>
                      <a:endParaRPr lang="en-US" sz="1500">
                        <a:effectLst/>
                        <a:latin typeface="Arial (Body)"/>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801104660"/>
                  </a:ext>
                </a:extLst>
              </a:tr>
            </a:tbl>
          </a:graphicData>
        </a:graphic>
      </p:graphicFrame>
      <p:sp>
        <p:nvSpPr>
          <p:cNvPr id="5" name="Action Button: Go Home 4">
            <a:hlinkClick r:id="rId3" action="ppaction://hlinksldjump" highlightClick="1"/>
            <a:extLst>
              <a:ext uri="{FF2B5EF4-FFF2-40B4-BE49-F238E27FC236}">
                <a16:creationId xmlns:a16="http://schemas.microsoft.com/office/drawing/2014/main" id="{04CC04B2-8EC5-9CFF-5845-C8DE82225673}"/>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434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B92-C5FE-A59E-097F-B7697374FF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648FCD-3982-53FD-C169-B38BE168D5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71184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2B6A-0F80-D17D-C02E-14476D9C5A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B4C56B-E0AF-74CE-BD7C-0DA8762259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52777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B6D9-65A5-58DF-5350-2BFC3D05ED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A898EF-E024-44F7-47C5-44F4E63FBF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0177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F9C6-0C22-85A7-CD9C-C7505128CA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D864E0-B3A6-0C40-80C6-57B1E34D80CB}"/>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5. TỔNG KẾT</a:t>
            </a:r>
          </a:p>
        </p:txBody>
      </p:sp>
      <p:sp>
        <p:nvSpPr>
          <p:cNvPr id="4" name="TextBox 3">
            <a:extLst>
              <a:ext uri="{FF2B5EF4-FFF2-40B4-BE49-F238E27FC236}">
                <a16:creationId xmlns:a16="http://schemas.microsoft.com/office/drawing/2014/main" id="{8CC3B38C-457B-70CB-411D-F8567E7E67F6}"/>
              </a:ext>
            </a:extLst>
          </p:cNvPr>
          <p:cNvSpPr txBox="1"/>
          <p:nvPr/>
        </p:nvSpPr>
        <p:spPr>
          <a:xfrm>
            <a:off x="127819" y="693271"/>
            <a:ext cx="6076335"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5.1 Thành </a:t>
            </a:r>
            <a:r>
              <a:rPr lang="en-US" sz="2000" err="1">
                <a:latin typeface="Arial" panose="020B0604020202020204" pitchFamily="34" charset="0"/>
                <a:cs typeface="Arial" panose="020B0604020202020204" pitchFamily="34" charset="0"/>
              </a:rPr>
              <a:t>quả</a:t>
            </a:r>
            <a:endParaRPr lang="en-US" sz="2000">
              <a:latin typeface="Arial" panose="020B0604020202020204" pitchFamily="34" charset="0"/>
              <a:cs typeface="Arial" panose="020B0604020202020204" pitchFamily="34" charset="0"/>
            </a:endParaRPr>
          </a:p>
        </p:txBody>
      </p:sp>
      <p:sp>
        <p:nvSpPr>
          <p:cNvPr id="5" name="Freeform 3">
            <a:extLst>
              <a:ext uri="{FF2B5EF4-FFF2-40B4-BE49-F238E27FC236}">
                <a16:creationId xmlns:a16="http://schemas.microsoft.com/office/drawing/2014/main" id="{A4E03EE3-20CB-1693-46EC-D65179FFA7FB}"/>
              </a:ext>
            </a:extLst>
          </p:cNvPr>
          <p:cNvSpPr/>
          <p:nvPr/>
        </p:nvSpPr>
        <p:spPr>
          <a:xfrm>
            <a:off x="1381557" y="1902980"/>
            <a:ext cx="208377" cy="182004"/>
          </a:xfrm>
          <a:custGeom>
            <a:avLst/>
            <a:gdLst/>
            <a:ahLst/>
            <a:cxnLst/>
            <a:rect l="l" t="t" r="r" b="b"/>
            <a:pathLst>
              <a:path w="790798" h="709298">
                <a:moveTo>
                  <a:pt x="0" y="0"/>
                </a:moveTo>
                <a:lnTo>
                  <a:pt x="790798" y="0"/>
                </a:lnTo>
                <a:lnTo>
                  <a:pt x="790798" y="709298"/>
                </a:lnTo>
                <a:lnTo>
                  <a:pt x="0" y="7092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4">
            <a:extLst>
              <a:ext uri="{FF2B5EF4-FFF2-40B4-BE49-F238E27FC236}">
                <a16:creationId xmlns:a16="http://schemas.microsoft.com/office/drawing/2014/main" id="{8E2AF4F5-87FC-26F5-EADE-8569E068E74C}"/>
              </a:ext>
            </a:extLst>
          </p:cNvPr>
          <p:cNvSpPr/>
          <p:nvPr/>
        </p:nvSpPr>
        <p:spPr>
          <a:xfrm>
            <a:off x="1367346" y="3837628"/>
            <a:ext cx="211167" cy="198324"/>
          </a:xfrm>
          <a:custGeom>
            <a:avLst/>
            <a:gdLst/>
            <a:ahLst/>
            <a:cxnLst/>
            <a:rect l="l" t="t" r="r" b="b"/>
            <a:pathLst>
              <a:path w="820510" h="772900">
                <a:moveTo>
                  <a:pt x="0" y="0"/>
                </a:moveTo>
                <a:lnTo>
                  <a:pt x="820510" y="0"/>
                </a:lnTo>
                <a:lnTo>
                  <a:pt x="820510" y="772900"/>
                </a:lnTo>
                <a:lnTo>
                  <a:pt x="0" y="772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5DE2FC5F-9B7C-916C-4BAE-F1D2F1ADFFA1}"/>
              </a:ext>
            </a:extLst>
          </p:cNvPr>
          <p:cNvSpPr/>
          <p:nvPr/>
        </p:nvSpPr>
        <p:spPr>
          <a:xfrm>
            <a:off x="1381557" y="4566300"/>
            <a:ext cx="208377" cy="186077"/>
          </a:xfrm>
          <a:custGeom>
            <a:avLst/>
            <a:gdLst/>
            <a:ahLst/>
            <a:cxnLst/>
            <a:rect l="l" t="t" r="r" b="b"/>
            <a:pathLst>
              <a:path w="796177" h="725170">
                <a:moveTo>
                  <a:pt x="0" y="0"/>
                </a:moveTo>
                <a:lnTo>
                  <a:pt x="796177" y="0"/>
                </a:lnTo>
                <a:lnTo>
                  <a:pt x="796177" y="725170"/>
                </a:lnTo>
                <a:lnTo>
                  <a:pt x="0" y="7251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6">
            <a:extLst>
              <a:ext uri="{FF2B5EF4-FFF2-40B4-BE49-F238E27FC236}">
                <a16:creationId xmlns:a16="http://schemas.microsoft.com/office/drawing/2014/main" id="{AA91C8BD-F3F5-CC72-FEF7-2333C93453B3}"/>
              </a:ext>
            </a:extLst>
          </p:cNvPr>
          <p:cNvSpPr/>
          <p:nvPr/>
        </p:nvSpPr>
        <p:spPr>
          <a:xfrm>
            <a:off x="1381557" y="2831877"/>
            <a:ext cx="208377" cy="182004"/>
          </a:xfrm>
          <a:custGeom>
            <a:avLst/>
            <a:gdLst/>
            <a:ahLst/>
            <a:cxnLst/>
            <a:rect l="l" t="t" r="r" b="b"/>
            <a:pathLst>
              <a:path w="790798" h="709298">
                <a:moveTo>
                  <a:pt x="0" y="0"/>
                </a:moveTo>
                <a:lnTo>
                  <a:pt x="790798" y="0"/>
                </a:lnTo>
                <a:lnTo>
                  <a:pt x="790798" y="709298"/>
                </a:lnTo>
                <a:lnTo>
                  <a:pt x="0" y="7092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7">
            <a:extLst>
              <a:ext uri="{FF2B5EF4-FFF2-40B4-BE49-F238E27FC236}">
                <a16:creationId xmlns:a16="http://schemas.microsoft.com/office/drawing/2014/main" id="{CDCB406A-EE3F-F226-1F85-A25FFFCCD3EB}"/>
              </a:ext>
            </a:extLst>
          </p:cNvPr>
          <p:cNvSpPr/>
          <p:nvPr/>
        </p:nvSpPr>
        <p:spPr>
          <a:xfrm>
            <a:off x="1386934" y="5189686"/>
            <a:ext cx="208377" cy="186077"/>
          </a:xfrm>
          <a:custGeom>
            <a:avLst/>
            <a:gdLst/>
            <a:ahLst/>
            <a:cxnLst/>
            <a:rect l="l" t="t" r="r" b="b"/>
            <a:pathLst>
              <a:path w="796177" h="725170">
                <a:moveTo>
                  <a:pt x="0" y="0"/>
                </a:moveTo>
                <a:lnTo>
                  <a:pt x="796177" y="0"/>
                </a:lnTo>
                <a:lnTo>
                  <a:pt x="796177" y="725170"/>
                </a:lnTo>
                <a:lnTo>
                  <a:pt x="0" y="7251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9">
            <a:extLst>
              <a:ext uri="{FF2B5EF4-FFF2-40B4-BE49-F238E27FC236}">
                <a16:creationId xmlns:a16="http://schemas.microsoft.com/office/drawing/2014/main" id="{112573BF-179B-C29D-DDE5-C241B16132B9}"/>
              </a:ext>
            </a:extLst>
          </p:cNvPr>
          <p:cNvSpPr/>
          <p:nvPr/>
        </p:nvSpPr>
        <p:spPr>
          <a:xfrm flipH="1">
            <a:off x="9280340" y="-37580"/>
            <a:ext cx="2783840" cy="2600960"/>
          </a:xfrm>
          <a:custGeom>
            <a:avLst/>
            <a:gdLst/>
            <a:ahLst/>
            <a:cxnLst/>
            <a:rect l="l" t="t" r="r" b="b"/>
            <a:pathLst>
              <a:path w="7356982" h="7356982">
                <a:moveTo>
                  <a:pt x="0" y="0"/>
                </a:moveTo>
                <a:lnTo>
                  <a:pt x="7356982" y="0"/>
                </a:lnTo>
                <a:lnTo>
                  <a:pt x="7356982" y="7356982"/>
                </a:lnTo>
                <a:lnTo>
                  <a:pt x="0" y="7356982"/>
                </a:lnTo>
                <a:lnTo>
                  <a:pt x="0" y="0"/>
                </a:lnTo>
                <a:close/>
              </a:path>
            </a:pathLst>
          </a:custGeom>
          <a:blipFill>
            <a:blip r:embed="rId13"/>
            <a:stretch>
              <a:fillRect/>
            </a:stretch>
          </a:blipFill>
        </p:spPr>
        <p:txBody>
          <a:bodyPr/>
          <a:lstStyle/>
          <a:p>
            <a:endParaRPr lang="en-US"/>
          </a:p>
        </p:txBody>
      </p:sp>
      <p:sp>
        <p:nvSpPr>
          <p:cNvPr id="15" name="TextBox 14">
            <a:extLst>
              <a:ext uri="{FF2B5EF4-FFF2-40B4-BE49-F238E27FC236}">
                <a16:creationId xmlns:a16="http://schemas.microsoft.com/office/drawing/2014/main" id="{C95608D5-44E4-53AA-CCC5-4E84EC60F07B}"/>
              </a:ext>
            </a:extLst>
          </p:cNvPr>
          <p:cNvSpPr txBox="1"/>
          <p:nvPr/>
        </p:nvSpPr>
        <p:spPr>
          <a:xfrm>
            <a:off x="1737523" y="1710833"/>
            <a:ext cx="6965180" cy="37856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i="0" u="none" strike="noStrike" cap="none" normalizeH="0" baseline="0" err="1">
                <a:ln>
                  <a:noFill/>
                </a:ln>
                <a:solidFill>
                  <a:schemeClr val="tx1"/>
                </a:solidFill>
                <a:effectLst/>
                <a:latin typeface="Arial" panose="020B0604020202020204" pitchFamily="34" charset="0"/>
              </a:rPr>
              <a:t>Xây</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dựng</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thành</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công</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hệ</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thống</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chấm</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công</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tự</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động</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bằng</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nhận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diện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khuôn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mặt</a:t>
            </a:r>
            <a:r>
              <a:rPr kumimoji="0" lang="en-US" altLang="en-US" sz="200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i="0" u="none" strike="noStrike" cap="none" normalizeH="0" baseline="0" err="1">
                <a:ln>
                  <a:noFill/>
                </a:ln>
                <a:solidFill>
                  <a:schemeClr val="tx1"/>
                </a:solidFill>
                <a:effectLst/>
                <a:latin typeface="Arial" panose="020B0604020202020204" pitchFamily="34" charset="0"/>
              </a:rPr>
              <a:t>Ứng</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dụng</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các</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thuật</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toán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hiện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đại</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Mediapipe</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FaceNet</a:t>
            </a:r>
            <a:r>
              <a:rPr kumimoji="0" lang="en-US" altLang="en-US" sz="2000" i="0" u="none" strike="noStrike" cap="none" normalizeH="0" baseline="0">
                <a:ln>
                  <a:noFill/>
                </a:ln>
                <a:solidFill>
                  <a:schemeClr val="tx1"/>
                </a:solidFill>
                <a:effectLst/>
                <a:latin typeface="Arial" panose="020B0604020202020204" pitchFamily="34" charset="0"/>
              </a:rPr>
              <a:t>, SVM) </a:t>
            </a:r>
            <a:r>
              <a:rPr kumimoji="0" lang="en-US" altLang="en-US" sz="2000" i="0" u="none" strike="noStrike" cap="none" normalizeH="0" baseline="0" err="1">
                <a:ln>
                  <a:noFill/>
                </a:ln>
                <a:solidFill>
                  <a:schemeClr val="tx1"/>
                </a:solidFill>
                <a:effectLst/>
                <a:latin typeface="Arial" panose="020B0604020202020204" pitchFamily="34" charset="0"/>
              </a:rPr>
              <a:t>cho</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nhận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diện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khuôn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mặt</a:t>
            </a:r>
            <a:r>
              <a:rPr kumimoji="0" lang="en-US" altLang="en-US" sz="200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i="0" u="none" strike="noStrike" cap="none" normalizeH="0" baseline="0" err="1">
                <a:ln>
                  <a:noFill/>
                </a:ln>
                <a:solidFill>
                  <a:schemeClr val="tx1"/>
                </a:solidFill>
                <a:effectLst/>
                <a:latin typeface="Arial" panose="020B0604020202020204" pitchFamily="34" charset="0"/>
              </a:rPr>
              <a:t>Phát</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triển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giao</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diện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người</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dùng</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bằng</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Tkinter</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thân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thiện</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và</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dễ</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sử</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dụng</a:t>
            </a:r>
            <a:r>
              <a:rPr kumimoji="0" lang="en-US" altLang="en-US" sz="200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i="0" u="none" strike="noStrike" cap="none" normalizeH="0" baseline="0" err="1">
                <a:ln>
                  <a:noFill/>
                </a:ln>
                <a:solidFill>
                  <a:schemeClr val="tx1"/>
                </a:solidFill>
                <a:effectLst/>
                <a:latin typeface="Arial" panose="020B0604020202020204" pitchFamily="34" charset="0"/>
              </a:rPr>
              <a:t>Dữ</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liệu</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được</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lưu</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trữ</a:t>
            </a:r>
            <a:r>
              <a:rPr kumimoji="0" lang="en-US" altLang="en-US" sz="2000" i="0" u="none" strike="noStrike" cap="none" normalizeH="0" baseline="0">
                <a:ln>
                  <a:noFill/>
                </a:ln>
                <a:solidFill>
                  <a:schemeClr val="tx1"/>
                </a:solidFill>
                <a:effectLst/>
                <a:latin typeface="Arial" panose="020B0604020202020204" pitchFamily="34" charset="0"/>
              </a:rPr>
              <a:t> </a:t>
            </a:r>
            <a:r>
              <a:rPr lang="en-US" altLang="en-US" sz="2000">
                <a:latin typeface="Arial" panose="020B0604020202020204" pitchFamily="34" charset="0"/>
              </a:rPr>
              <a:t>ở file CSV </a:t>
            </a:r>
            <a:r>
              <a:rPr kumimoji="0" lang="en-US" altLang="en-US" sz="2000" i="0" u="none" strike="noStrike" cap="none" normalizeH="0" baseline="0" err="1">
                <a:ln>
                  <a:noFill/>
                </a:ln>
                <a:solidFill>
                  <a:schemeClr val="tx1"/>
                </a:solidFill>
                <a:effectLst/>
                <a:latin typeface="Arial" panose="020B0604020202020204" pitchFamily="34" charset="0"/>
              </a:rPr>
              <a:t>và</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đồng</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bộ</a:t>
            </a:r>
            <a:r>
              <a:rPr kumimoji="0" lang="en-US" altLang="en-US" sz="2000" i="0" u="none" strike="noStrike" cap="none" normalizeH="0" baseline="0">
                <a:ln>
                  <a:noFill/>
                </a:ln>
                <a:solidFill>
                  <a:schemeClr val="tx1"/>
                </a:solidFill>
                <a:effectLst/>
                <a:latin typeface="Arial" panose="020B0604020202020204" pitchFamily="34" charset="0"/>
              </a:rPr>
              <a:t> qua MySQL.</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i="0" u="none" strike="noStrike" cap="none" normalizeH="0" baseline="0" err="1">
                <a:ln>
                  <a:noFill/>
                </a:ln>
                <a:solidFill>
                  <a:schemeClr val="tx1"/>
                </a:solidFill>
                <a:effectLst/>
                <a:latin typeface="Arial" panose="020B0604020202020204" pitchFamily="34" charset="0"/>
              </a:rPr>
              <a:t>Hỗ</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trợ</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truy</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cập</a:t>
            </a:r>
            <a:r>
              <a:rPr kumimoji="0" lang="en-US" altLang="en-US" sz="2000" i="0" u="none" strike="noStrike" cap="none" normalizeH="0" baseline="0">
                <a:ln>
                  <a:noFill/>
                </a:ln>
                <a:solidFill>
                  <a:schemeClr val="tx1"/>
                </a:solidFill>
                <a:effectLst/>
                <a:latin typeface="Arial" panose="020B0604020202020204" pitchFamily="34" charset="0"/>
              </a:rPr>
              <a:t> </a:t>
            </a:r>
            <a:r>
              <a:rPr kumimoji="0" lang="en-US" altLang="en-US" sz="2000" i="0" u="none" strike="noStrike" cap="none" normalizeH="0" baseline="0" err="1">
                <a:ln>
                  <a:noFill/>
                </a:ln>
                <a:solidFill>
                  <a:schemeClr val="tx1"/>
                </a:solidFill>
                <a:effectLst/>
                <a:latin typeface="Arial" panose="020B0604020202020204" pitchFamily="34" charset="0"/>
              </a:rPr>
              <a:t>từ</a:t>
            </a:r>
            <a:r>
              <a:rPr kumimoji="0" lang="en-US" altLang="en-US" sz="2000" i="0" u="none" strike="noStrike" cap="none" normalizeH="0" baseline="0">
                <a:ln>
                  <a:noFill/>
                </a:ln>
                <a:solidFill>
                  <a:schemeClr val="tx1"/>
                </a:solidFill>
                <a:effectLst/>
                <a:latin typeface="Arial" panose="020B0604020202020204" pitchFamily="34" charset="0"/>
              </a:rPr>
              <a:t> xa qua Cloudflare Tunnel.</a:t>
            </a:r>
          </a:p>
        </p:txBody>
      </p:sp>
      <p:sp>
        <p:nvSpPr>
          <p:cNvPr id="3" name="Action Button: Go Home 2">
            <a:hlinkClick r:id="rId14" action="ppaction://hlinksldjump" highlightClick="1"/>
            <a:extLst>
              <a:ext uri="{FF2B5EF4-FFF2-40B4-BE49-F238E27FC236}">
                <a16:creationId xmlns:a16="http://schemas.microsoft.com/office/drawing/2014/main" id="{03DE24C3-90D3-B4D1-D0CF-219020FDA61B}"/>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882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65BB5361-A443-59CE-2ACE-287F32F2EA2C}"/>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ectangle 56">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1">
            <a:extLst>
              <a:ext uri="{FF2B5EF4-FFF2-40B4-BE49-F238E27FC236}">
                <a16:creationId xmlns:a16="http://schemas.microsoft.com/office/drawing/2014/main" id="{A290F8CF-99D1-92CE-F233-22238520FED1}"/>
              </a:ext>
            </a:extLst>
          </p:cNvPr>
          <p:cNvSpPr txBox="1"/>
          <p:nvPr/>
        </p:nvSpPr>
        <p:spPr>
          <a:xfrm>
            <a:off x="620115" y="2868280"/>
            <a:ext cx="2560634" cy="76360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a:solidFill>
                  <a:srgbClr val="FFFFFF"/>
                </a:solidFill>
                <a:latin typeface="+mj-lt"/>
                <a:ea typeface="+mj-ea"/>
                <a:cs typeface="+mj-cs"/>
              </a:rPr>
              <a:t>N</a:t>
            </a:r>
            <a:r>
              <a:rPr lang="en-US" sz="4000" b="1" kern="1200">
                <a:solidFill>
                  <a:srgbClr val="FFFFFF"/>
                </a:solidFill>
                <a:latin typeface="+mj-lt"/>
                <a:ea typeface="+mj-ea"/>
                <a:cs typeface="+mj-cs"/>
              </a:rPr>
              <a:t>ỘI DUNG</a:t>
            </a:r>
          </a:p>
        </p:txBody>
      </p:sp>
      <p:grpSp>
        <p:nvGrpSpPr>
          <p:cNvPr id="60" name="Group 59">
            <a:extLst>
              <a:ext uri="{FF2B5EF4-FFF2-40B4-BE49-F238E27FC236}">
                <a16:creationId xmlns:a16="http://schemas.microsoft.com/office/drawing/2014/main" id="{378752D1-7A0F-6500-D322-787FA6344E4C}"/>
              </a:ext>
            </a:extLst>
          </p:cNvPr>
          <p:cNvGrpSpPr/>
          <p:nvPr/>
        </p:nvGrpSpPr>
        <p:grpSpPr>
          <a:xfrm>
            <a:off x="4905052" y="810462"/>
            <a:ext cx="6666833" cy="969178"/>
            <a:chOff x="4905052" y="810462"/>
            <a:chExt cx="6666833" cy="969178"/>
          </a:xfrm>
        </p:grpSpPr>
        <p:sp>
          <p:nvSpPr>
            <p:cNvPr id="44" name="Rectangle 43">
              <a:extLst>
                <a:ext uri="{FF2B5EF4-FFF2-40B4-BE49-F238E27FC236}">
                  <a16:creationId xmlns:a16="http://schemas.microsoft.com/office/drawing/2014/main" id="{062D0C8F-58ED-719B-C8DC-315E69F6CA58}"/>
                </a:ext>
              </a:extLst>
            </p:cNvPr>
            <p:cNvSpPr/>
            <p:nvPr/>
          </p:nvSpPr>
          <p:spPr>
            <a:xfrm>
              <a:off x="4905052" y="1174840"/>
              <a:ext cx="6666833" cy="604800"/>
            </a:xfrm>
            <a:prstGeom prst="rect">
              <a:avLst/>
            </a:prstGeom>
          </p:spPr>
          <p:style>
            <a:lnRef idx="1">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5" name="Freeform: Shape 44">
              <a:hlinkClick r:id="rId4" action="ppaction://hlinksldjump"/>
              <a:extLst>
                <a:ext uri="{FF2B5EF4-FFF2-40B4-BE49-F238E27FC236}">
                  <a16:creationId xmlns:a16="http://schemas.microsoft.com/office/drawing/2014/main" id="{42D97C47-8835-BD1F-8517-6424027D075A}"/>
                </a:ext>
              </a:extLst>
            </p:cNvPr>
            <p:cNvSpPr/>
            <p:nvPr/>
          </p:nvSpPr>
          <p:spPr>
            <a:xfrm>
              <a:off x="5246534" y="810462"/>
              <a:ext cx="4666783" cy="708480"/>
            </a:xfrm>
            <a:custGeom>
              <a:avLst/>
              <a:gdLst>
                <a:gd name="connsiteX0" fmla="*/ 0 w 4666783"/>
                <a:gd name="connsiteY0" fmla="*/ 118082 h 708480"/>
                <a:gd name="connsiteX1" fmla="*/ 118082 w 4666783"/>
                <a:gd name="connsiteY1" fmla="*/ 0 h 708480"/>
                <a:gd name="connsiteX2" fmla="*/ 4548701 w 4666783"/>
                <a:gd name="connsiteY2" fmla="*/ 0 h 708480"/>
                <a:gd name="connsiteX3" fmla="*/ 4666783 w 4666783"/>
                <a:gd name="connsiteY3" fmla="*/ 118082 h 708480"/>
                <a:gd name="connsiteX4" fmla="*/ 4666783 w 4666783"/>
                <a:gd name="connsiteY4" fmla="*/ 590398 h 708480"/>
                <a:gd name="connsiteX5" fmla="*/ 4548701 w 4666783"/>
                <a:gd name="connsiteY5" fmla="*/ 708480 h 708480"/>
                <a:gd name="connsiteX6" fmla="*/ 118082 w 4666783"/>
                <a:gd name="connsiteY6" fmla="*/ 708480 h 708480"/>
                <a:gd name="connsiteX7" fmla="*/ 0 w 4666783"/>
                <a:gd name="connsiteY7" fmla="*/ 590398 h 708480"/>
                <a:gd name="connsiteX8" fmla="*/ 0 w 4666783"/>
                <a:gd name="connsiteY8" fmla="*/ 118082 h 7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83" h="708480">
                  <a:moveTo>
                    <a:pt x="0" y="118082"/>
                  </a:moveTo>
                  <a:cubicBezTo>
                    <a:pt x="0" y="52867"/>
                    <a:pt x="52867" y="0"/>
                    <a:pt x="118082" y="0"/>
                  </a:cubicBezTo>
                  <a:lnTo>
                    <a:pt x="4548701" y="0"/>
                  </a:lnTo>
                  <a:cubicBezTo>
                    <a:pt x="4613916" y="0"/>
                    <a:pt x="4666783" y="52867"/>
                    <a:pt x="4666783" y="118082"/>
                  </a:cubicBezTo>
                  <a:lnTo>
                    <a:pt x="4666783" y="590398"/>
                  </a:lnTo>
                  <a:cubicBezTo>
                    <a:pt x="4666783" y="655613"/>
                    <a:pt x="4613916" y="708480"/>
                    <a:pt x="4548701" y="708480"/>
                  </a:cubicBezTo>
                  <a:lnTo>
                    <a:pt x="118082" y="708480"/>
                  </a:lnTo>
                  <a:cubicBezTo>
                    <a:pt x="52867" y="708480"/>
                    <a:pt x="0" y="655613"/>
                    <a:pt x="0" y="590398"/>
                  </a:cubicBezTo>
                  <a:lnTo>
                    <a:pt x="0" y="118082"/>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10978" tIns="34585" rIns="210978" bIns="34585" numCol="1" spcCol="1270" anchor="ctr" anchorCtr="0">
              <a:noAutofit/>
            </a:bodyPr>
            <a:lstStyle/>
            <a:p>
              <a:pPr marL="0" lvl="0" indent="0" algn="l" defTabSz="1066800">
                <a:lnSpc>
                  <a:spcPct val="90000"/>
                </a:lnSpc>
                <a:spcBef>
                  <a:spcPct val="0"/>
                </a:spcBef>
                <a:spcAft>
                  <a:spcPct val="35000"/>
                </a:spcAft>
                <a:buNone/>
              </a:pPr>
              <a:r>
                <a:rPr lang="en-US" sz="2400" b="1" kern="1200" err="1"/>
                <a:t>Tổng</a:t>
              </a:r>
              <a:r>
                <a:rPr lang="en-US" sz="2400" b="1" kern="1200"/>
                <a:t> </a:t>
              </a:r>
              <a:r>
                <a:rPr lang="en-US" sz="2400" b="1" kern="1200" err="1"/>
                <a:t>quan</a:t>
              </a:r>
              <a:r>
                <a:rPr lang="en-US" sz="2400" b="1" kern="1200"/>
                <a:t> </a:t>
              </a:r>
              <a:r>
                <a:rPr lang="en-US" sz="2400" b="1" kern="1200" err="1"/>
                <a:t>đề</a:t>
              </a:r>
              <a:r>
                <a:rPr lang="en-US" sz="2400" b="1" kern="1200"/>
                <a:t> </a:t>
              </a:r>
              <a:r>
                <a:rPr lang="en-US" sz="2400" b="1" kern="1200" err="1"/>
                <a:t>tài</a:t>
              </a:r>
              <a:endParaRPr lang="en-US" sz="2400" kern="1200"/>
            </a:p>
          </p:txBody>
        </p:sp>
      </p:grpSp>
      <p:grpSp>
        <p:nvGrpSpPr>
          <p:cNvPr id="61" name="Group 60">
            <a:extLst>
              <a:ext uri="{FF2B5EF4-FFF2-40B4-BE49-F238E27FC236}">
                <a16:creationId xmlns:a16="http://schemas.microsoft.com/office/drawing/2014/main" id="{46E98C0D-33E4-0322-F077-E5D15C8BC1CF}"/>
              </a:ext>
            </a:extLst>
          </p:cNvPr>
          <p:cNvGrpSpPr/>
          <p:nvPr/>
        </p:nvGrpSpPr>
        <p:grpSpPr>
          <a:xfrm>
            <a:off x="4905052" y="1909240"/>
            <a:ext cx="6666833" cy="959040"/>
            <a:chOff x="4905052" y="1909240"/>
            <a:chExt cx="6666833" cy="959040"/>
          </a:xfrm>
        </p:grpSpPr>
        <p:sp>
          <p:nvSpPr>
            <p:cNvPr id="46" name="Rectangle 45">
              <a:extLst>
                <a:ext uri="{FF2B5EF4-FFF2-40B4-BE49-F238E27FC236}">
                  <a16:creationId xmlns:a16="http://schemas.microsoft.com/office/drawing/2014/main" id="{A0CC9770-093C-F6FE-486E-75C4E4FE55C2}"/>
                </a:ext>
              </a:extLst>
            </p:cNvPr>
            <p:cNvSpPr/>
            <p:nvPr/>
          </p:nvSpPr>
          <p:spPr>
            <a:xfrm>
              <a:off x="4905052" y="2263480"/>
              <a:ext cx="6666833" cy="604800"/>
            </a:xfrm>
            <a:prstGeom prst="rect">
              <a:avLst/>
            </a:prstGeom>
          </p:spPr>
          <p:style>
            <a:lnRef idx="1">
              <a:schemeClr val="accent5">
                <a:hueOff val="-3038037"/>
                <a:satOff val="-207"/>
                <a:lumOff val="49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8" name="Freeform: Shape 47">
              <a:hlinkClick r:id="rId5" action="ppaction://hlinksldjump"/>
              <a:extLst>
                <a:ext uri="{FF2B5EF4-FFF2-40B4-BE49-F238E27FC236}">
                  <a16:creationId xmlns:a16="http://schemas.microsoft.com/office/drawing/2014/main" id="{1EEEFF4C-56A3-EC6A-604B-EE2AF295654A}"/>
                </a:ext>
              </a:extLst>
            </p:cNvPr>
            <p:cNvSpPr/>
            <p:nvPr/>
          </p:nvSpPr>
          <p:spPr>
            <a:xfrm>
              <a:off x="5238393" y="1909240"/>
              <a:ext cx="4666783" cy="708480"/>
            </a:xfrm>
            <a:custGeom>
              <a:avLst/>
              <a:gdLst>
                <a:gd name="connsiteX0" fmla="*/ 0 w 4666783"/>
                <a:gd name="connsiteY0" fmla="*/ 118082 h 708480"/>
                <a:gd name="connsiteX1" fmla="*/ 118082 w 4666783"/>
                <a:gd name="connsiteY1" fmla="*/ 0 h 708480"/>
                <a:gd name="connsiteX2" fmla="*/ 4548701 w 4666783"/>
                <a:gd name="connsiteY2" fmla="*/ 0 h 708480"/>
                <a:gd name="connsiteX3" fmla="*/ 4666783 w 4666783"/>
                <a:gd name="connsiteY3" fmla="*/ 118082 h 708480"/>
                <a:gd name="connsiteX4" fmla="*/ 4666783 w 4666783"/>
                <a:gd name="connsiteY4" fmla="*/ 590398 h 708480"/>
                <a:gd name="connsiteX5" fmla="*/ 4548701 w 4666783"/>
                <a:gd name="connsiteY5" fmla="*/ 708480 h 708480"/>
                <a:gd name="connsiteX6" fmla="*/ 118082 w 4666783"/>
                <a:gd name="connsiteY6" fmla="*/ 708480 h 708480"/>
                <a:gd name="connsiteX7" fmla="*/ 0 w 4666783"/>
                <a:gd name="connsiteY7" fmla="*/ 590398 h 708480"/>
                <a:gd name="connsiteX8" fmla="*/ 0 w 4666783"/>
                <a:gd name="connsiteY8" fmla="*/ 118082 h 7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83" h="708480">
                  <a:moveTo>
                    <a:pt x="0" y="118082"/>
                  </a:moveTo>
                  <a:cubicBezTo>
                    <a:pt x="0" y="52867"/>
                    <a:pt x="52867" y="0"/>
                    <a:pt x="118082" y="0"/>
                  </a:cubicBezTo>
                  <a:lnTo>
                    <a:pt x="4548701" y="0"/>
                  </a:lnTo>
                  <a:cubicBezTo>
                    <a:pt x="4613916" y="0"/>
                    <a:pt x="4666783" y="52867"/>
                    <a:pt x="4666783" y="118082"/>
                  </a:cubicBezTo>
                  <a:lnTo>
                    <a:pt x="4666783" y="590398"/>
                  </a:lnTo>
                  <a:cubicBezTo>
                    <a:pt x="4666783" y="655613"/>
                    <a:pt x="4613916" y="708480"/>
                    <a:pt x="4548701" y="708480"/>
                  </a:cubicBezTo>
                  <a:lnTo>
                    <a:pt x="118082" y="708480"/>
                  </a:lnTo>
                  <a:cubicBezTo>
                    <a:pt x="52867" y="708480"/>
                    <a:pt x="0" y="655613"/>
                    <a:pt x="0" y="590398"/>
                  </a:cubicBezTo>
                  <a:lnTo>
                    <a:pt x="0" y="118082"/>
                  </a:lnTo>
                  <a:close/>
                </a:path>
              </a:pathLst>
            </a:custGeom>
          </p:spPr>
          <p:style>
            <a:lnRef idx="0">
              <a:schemeClr val="lt1">
                <a:hueOff val="0"/>
                <a:satOff val="0"/>
                <a:lumOff val="0"/>
                <a:alphaOff val="0"/>
              </a:schemeClr>
            </a:lnRef>
            <a:fillRef idx="3">
              <a:schemeClr val="accent5">
                <a:hueOff val="-3038037"/>
                <a:satOff val="-207"/>
                <a:lumOff val="490"/>
                <a:alphaOff val="0"/>
              </a:schemeClr>
            </a:fillRef>
            <a:effectRef idx="2">
              <a:schemeClr val="accent5">
                <a:hueOff val="-3038037"/>
                <a:satOff val="-207"/>
                <a:lumOff val="490"/>
                <a:alphaOff val="0"/>
              </a:schemeClr>
            </a:effectRef>
            <a:fontRef idx="minor">
              <a:schemeClr val="lt1"/>
            </a:fontRef>
          </p:style>
          <p:txBody>
            <a:bodyPr spcFirstLastPara="0" vert="horz" wrap="square" lIns="210978" tIns="34585" rIns="210978" bIns="34585" numCol="1" spcCol="1270" anchor="ctr" anchorCtr="0">
              <a:noAutofit/>
            </a:bodyPr>
            <a:lstStyle/>
            <a:p>
              <a:pPr marL="0" lvl="0" indent="0" algn="l" defTabSz="1066800">
                <a:lnSpc>
                  <a:spcPct val="90000"/>
                </a:lnSpc>
                <a:spcBef>
                  <a:spcPct val="0"/>
                </a:spcBef>
                <a:spcAft>
                  <a:spcPct val="35000"/>
                </a:spcAft>
                <a:buNone/>
              </a:pPr>
              <a:r>
                <a:rPr lang="en-US" sz="2400" b="1" kern="1200" err="1"/>
                <a:t>Các</a:t>
              </a:r>
              <a:r>
                <a:rPr lang="en-US" sz="2400" b="1" kern="1200"/>
                <a:t> </a:t>
              </a:r>
              <a:r>
                <a:rPr lang="en-US" sz="2400" b="1" kern="1200" err="1"/>
                <a:t>công</a:t>
              </a:r>
              <a:r>
                <a:rPr lang="en-US" sz="2400" b="1" kern="1200"/>
                <a:t> </a:t>
              </a:r>
              <a:r>
                <a:rPr lang="en-US" sz="2400" b="1" kern="1200" err="1"/>
                <a:t>nghệ</a:t>
              </a:r>
              <a:r>
                <a:rPr lang="en-US" sz="2400" b="1" kern="1200"/>
                <a:t> </a:t>
              </a:r>
              <a:r>
                <a:rPr lang="en-US" sz="2400" b="1" kern="1200" err="1"/>
                <a:t>nền</a:t>
              </a:r>
              <a:r>
                <a:rPr lang="en-US" sz="2400" b="1" kern="1200"/>
                <a:t> </a:t>
              </a:r>
              <a:r>
                <a:rPr lang="en-US" sz="2400" b="1" kern="1200" err="1"/>
                <a:t>tảng</a:t>
              </a:r>
              <a:endParaRPr lang="en-US" sz="2400" kern="1200"/>
            </a:p>
          </p:txBody>
        </p:sp>
      </p:grpSp>
      <p:grpSp>
        <p:nvGrpSpPr>
          <p:cNvPr id="62" name="Group 61">
            <a:extLst>
              <a:ext uri="{FF2B5EF4-FFF2-40B4-BE49-F238E27FC236}">
                <a16:creationId xmlns:a16="http://schemas.microsoft.com/office/drawing/2014/main" id="{68E9B8B9-4CCF-E805-0827-B509687546FB}"/>
              </a:ext>
            </a:extLst>
          </p:cNvPr>
          <p:cNvGrpSpPr/>
          <p:nvPr/>
        </p:nvGrpSpPr>
        <p:grpSpPr>
          <a:xfrm>
            <a:off x="4905052" y="2997880"/>
            <a:ext cx="6666833" cy="959040"/>
            <a:chOff x="4905052" y="2997880"/>
            <a:chExt cx="6666833" cy="959040"/>
          </a:xfrm>
        </p:grpSpPr>
        <p:sp>
          <p:nvSpPr>
            <p:cNvPr id="50" name="Rectangle 49">
              <a:extLst>
                <a:ext uri="{FF2B5EF4-FFF2-40B4-BE49-F238E27FC236}">
                  <a16:creationId xmlns:a16="http://schemas.microsoft.com/office/drawing/2014/main" id="{C9079919-14E5-4D7A-846D-73268A16A9BB}"/>
                </a:ext>
              </a:extLst>
            </p:cNvPr>
            <p:cNvSpPr/>
            <p:nvPr/>
          </p:nvSpPr>
          <p:spPr>
            <a:xfrm>
              <a:off x="4905052" y="3352120"/>
              <a:ext cx="6666833" cy="604800"/>
            </a:xfrm>
            <a:prstGeom prst="rect">
              <a:avLst/>
            </a:prstGeom>
          </p:spPr>
          <p:style>
            <a:lnRef idx="1">
              <a:schemeClr val="accent5">
                <a:hueOff val="-6076075"/>
                <a:satOff val="-413"/>
                <a:lumOff val="98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2" name="Freeform: Shape 51">
              <a:hlinkClick r:id="rId6" action="ppaction://hlinksldjump"/>
              <a:extLst>
                <a:ext uri="{FF2B5EF4-FFF2-40B4-BE49-F238E27FC236}">
                  <a16:creationId xmlns:a16="http://schemas.microsoft.com/office/drawing/2014/main" id="{A096FF6F-416C-47CE-2B45-624AD1741689}"/>
                </a:ext>
              </a:extLst>
            </p:cNvPr>
            <p:cNvSpPr/>
            <p:nvPr/>
          </p:nvSpPr>
          <p:spPr>
            <a:xfrm>
              <a:off x="5238393" y="2997880"/>
              <a:ext cx="4666783" cy="708480"/>
            </a:xfrm>
            <a:custGeom>
              <a:avLst/>
              <a:gdLst>
                <a:gd name="connsiteX0" fmla="*/ 0 w 4666783"/>
                <a:gd name="connsiteY0" fmla="*/ 118082 h 708480"/>
                <a:gd name="connsiteX1" fmla="*/ 118082 w 4666783"/>
                <a:gd name="connsiteY1" fmla="*/ 0 h 708480"/>
                <a:gd name="connsiteX2" fmla="*/ 4548701 w 4666783"/>
                <a:gd name="connsiteY2" fmla="*/ 0 h 708480"/>
                <a:gd name="connsiteX3" fmla="*/ 4666783 w 4666783"/>
                <a:gd name="connsiteY3" fmla="*/ 118082 h 708480"/>
                <a:gd name="connsiteX4" fmla="*/ 4666783 w 4666783"/>
                <a:gd name="connsiteY4" fmla="*/ 590398 h 708480"/>
                <a:gd name="connsiteX5" fmla="*/ 4548701 w 4666783"/>
                <a:gd name="connsiteY5" fmla="*/ 708480 h 708480"/>
                <a:gd name="connsiteX6" fmla="*/ 118082 w 4666783"/>
                <a:gd name="connsiteY6" fmla="*/ 708480 h 708480"/>
                <a:gd name="connsiteX7" fmla="*/ 0 w 4666783"/>
                <a:gd name="connsiteY7" fmla="*/ 590398 h 708480"/>
                <a:gd name="connsiteX8" fmla="*/ 0 w 4666783"/>
                <a:gd name="connsiteY8" fmla="*/ 118082 h 7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83" h="708480">
                  <a:moveTo>
                    <a:pt x="0" y="118082"/>
                  </a:moveTo>
                  <a:cubicBezTo>
                    <a:pt x="0" y="52867"/>
                    <a:pt x="52867" y="0"/>
                    <a:pt x="118082" y="0"/>
                  </a:cubicBezTo>
                  <a:lnTo>
                    <a:pt x="4548701" y="0"/>
                  </a:lnTo>
                  <a:cubicBezTo>
                    <a:pt x="4613916" y="0"/>
                    <a:pt x="4666783" y="52867"/>
                    <a:pt x="4666783" y="118082"/>
                  </a:cubicBezTo>
                  <a:lnTo>
                    <a:pt x="4666783" y="590398"/>
                  </a:lnTo>
                  <a:cubicBezTo>
                    <a:pt x="4666783" y="655613"/>
                    <a:pt x="4613916" y="708480"/>
                    <a:pt x="4548701" y="708480"/>
                  </a:cubicBezTo>
                  <a:lnTo>
                    <a:pt x="118082" y="708480"/>
                  </a:lnTo>
                  <a:cubicBezTo>
                    <a:pt x="52867" y="708480"/>
                    <a:pt x="0" y="655613"/>
                    <a:pt x="0" y="590398"/>
                  </a:cubicBezTo>
                  <a:lnTo>
                    <a:pt x="0" y="118082"/>
                  </a:lnTo>
                  <a:close/>
                </a:path>
              </a:pathLst>
            </a:custGeom>
          </p:spPr>
          <p:style>
            <a:lnRef idx="0">
              <a:schemeClr val="lt1">
                <a:hueOff val="0"/>
                <a:satOff val="0"/>
                <a:lumOff val="0"/>
                <a:alphaOff val="0"/>
              </a:schemeClr>
            </a:lnRef>
            <a:fillRef idx="3">
              <a:schemeClr val="accent5">
                <a:hueOff val="-6076075"/>
                <a:satOff val="-413"/>
                <a:lumOff val="981"/>
                <a:alphaOff val="0"/>
              </a:schemeClr>
            </a:fillRef>
            <a:effectRef idx="2">
              <a:schemeClr val="accent5">
                <a:hueOff val="-6076075"/>
                <a:satOff val="-413"/>
                <a:lumOff val="981"/>
                <a:alphaOff val="0"/>
              </a:schemeClr>
            </a:effectRef>
            <a:fontRef idx="minor">
              <a:schemeClr val="lt1"/>
            </a:fontRef>
          </p:style>
          <p:txBody>
            <a:bodyPr spcFirstLastPara="0" vert="horz" wrap="square" lIns="210978" tIns="34585" rIns="210978" bIns="34585" numCol="1" spcCol="1270" anchor="ctr" anchorCtr="0">
              <a:noAutofit/>
            </a:bodyPr>
            <a:lstStyle/>
            <a:p>
              <a:pPr marL="0" lvl="0" indent="0" algn="l" defTabSz="1066800">
                <a:lnSpc>
                  <a:spcPct val="90000"/>
                </a:lnSpc>
                <a:spcBef>
                  <a:spcPct val="0"/>
                </a:spcBef>
                <a:spcAft>
                  <a:spcPct val="35000"/>
                </a:spcAft>
                <a:buNone/>
              </a:pPr>
              <a:r>
                <a:rPr lang="en-US" sz="2400" b="1" kern="1200" err="1"/>
                <a:t>Thiết</a:t>
              </a:r>
              <a:r>
                <a:rPr lang="en-US" sz="2400" b="1" kern="1200"/>
                <a:t> </a:t>
              </a:r>
              <a:r>
                <a:rPr lang="en-US" sz="2400" b="1" kern="1200" err="1"/>
                <a:t>kế</a:t>
              </a:r>
              <a:r>
                <a:rPr lang="en-US" sz="2400" b="1" kern="1200"/>
                <a:t> </a:t>
              </a:r>
              <a:r>
                <a:rPr lang="en-US" sz="2400" b="1" kern="1200" err="1"/>
                <a:t>hệ</a:t>
              </a:r>
              <a:r>
                <a:rPr lang="en-US" sz="2400" b="1" kern="1200"/>
                <a:t> </a:t>
              </a:r>
              <a:r>
                <a:rPr lang="en-US" sz="2400" b="1" kern="1200" err="1"/>
                <a:t>thống</a:t>
              </a:r>
              <a:endParaRPr lang="en-US" sz="2400" kern="1200"/>
            </a:p>
          </p:txBody>
        </p:sp>
      </p:grpSp>
      <p:grpSp>
        <p:nvGrpSpPr>
          <p:cNvPr id="63" name="Group 62">
            <a:extLst>
              <a:ext uri="{FF2B5EF4-FFF2-40B4-BE49-F238E27FC236}">
                <a16:creationId xmlns:a16="http://schemas.microsoft.com/office/drawing/2014/main" id="{B11DA2A0-92B3-ADC6-5240-476A3EDE3311}"/>
              </a:ext>
            </a:extLst>
          </p:cNvPr>
          <p:cNvGrpSpPr/>
          <p:nvPr/>
        </p:nvGrpSpPr>
        <p:grpSpPr>
          <a:xfrm>
            <a:off x="4905052" y="4086520"/>
            <a:ext cx="6666833" cy="959039"/>
            <a:chOff x="4905052" y="4086520"/>
            <a:chExt cx="6666833" cy="959039"/>
          </a:xfrm>
        </p:grpSpPr>
        <p:sp>
          <p:nvSpPr>
            <p:cNvPr id="54" name="Rectangle 53">
              <a:extLst>
                <a:ext uri="{FF2B5EF4-FFF2-40B4-BE49-F238E27FC236}">
                  <a16:creationId xmlns:a16="http://schemas.microsoft.com/office/drawing/2014/main" id="{477C6CCB-D071-A713-C7E1-88B7165F85F7}"/>
                </a:ext>
              </a:extLst>
            </p:cNvPr>
            <p:cNvSpPr/>
            <p:nvPr/>
          </p:nvSpPr>
          <p:spPr>
            <a:xfrm>
              <a:off x="4905052" y="4440759"/>
              <a:ext cx="6666833" cy="604800"/>
            </a:xfrm>
            <a:prstGeom prst="rect">
              <a:avLst/>
            </a:prstGeom>
          </p:spPr>
          <p:style>
            <a:lnRef idx="1">
              <a:schemeClr val="accent5">
                <a:hueOff val="-9114112"/>
                <a:satOff val="-620"/>
                <a:lumOff val="147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6" name="Freeform: Shape 55">
              <a:hlinkClick r:id="rId7" action="ppaction://hlinksldjump"/>
              <a:extLst>
                <a:ext uri="{FF2B5EF4-FFF2-40B4-BE49-F238E27FC236}">
                  <a16:creationId xmlns:a16="http://schemas.microsoft.com/office/drawing/2014/main" id="{A13567A0-B3B7-034B-B8F1-6BE06A061057}"/>
                </a:ext>
              </a:extLst>
            </p:cNvPr>
            <p:cNvSpPr/>
            <p:nvPr/>
          </p:nvSpPr>
          <p:spPr>
            <a:xfrm>
              <a:off x="5238393" y="4086520"/>
              <a:ext cx="4666783" cy="708480"/>
            </a:xfrm>
            <a:custGeom>
              <a:avLst/>
              <a:gdLst>
                <a:gd name="connsiteX0" fmla="*/ 0 w 4666783"/>
                <a:gd name="connsiteY0" fmla="*/ 118082 h 708480"/>
                <a:gd name="connsiteX1" fmla="*/ 118082 w 4666783"/>
                <a:gd name="connsiteY1" fmla="*/ 0 h 708480"/>
                <a:gd name="connsiteX2" fmla="*/ 4548701 w 4666783"/>
                <a:gd name="connsiteY2" fmla="*/ 0 h 708480"/>
                <a:gd name="connsiteX3" fmla="*/ 4666783 w 4666783"/>
                <a:gd name="connsiteY3" fmla="*/ 118082 h 708480"/>
                <a:gd name="connsiteX4" fmla="*/ 4666783 w 4666783"/>
                <a:gd name="connsiteY4" fmla="*/ 590398 h 708480"/>
                <a:gd name="connsiteX5" fmla="*/ 4548701 w 4666783"/>
                <a:gd name="connsiteY5" fmla="*/ 708480 h 708480"/>
                <a:gd name="connsiteX6" fmla="*/ 118082 w 4666783"/>
                <a:gd name="connsiteY6" fmla="*/ 708480 h 708480"/>
                <a:gd name="connsiteX7" fmla="*/ 0 w 4666783"/>
                <a:gd name="connsiteY7" fmla="*/ 590398 h 708480"/>
                <a:gd name="connsiteX8" fmla="*/ 0 w 4666783"/>
                <a:gd name="connsiteY8" fmla="*/ 118082 h 7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83" h="708480">
                  <a:moveTo>
                    <a:pt x="0" y="118082"/>
                  </a:moveTo>
                  <a:cubicBezTo>
                    <a:pt x="0" y="52867"/>
                    <a:pt x="52867" y="0"/>
                    <a:pt x="118082" y="0"/>
                  </a:cubicBezTo>
                  <a:lnTo>
                    <a:pt x="4548701" y="0"/>
                  </a:lnTo>
                  <a:cubicBezTo>
                    <a:pt x="4613916" y="0"/>
                    <a:pt x="4666783" y="52867"/>
                    <a:pt x="4666783" y="118082"/>
                  </a:cubicBezTo>
                  <a:lnTo>
                    <a:pt x="4666783" y="590398"/>
                  </a:lnTo>
                  <a:cubicBezTo>
                    <a:pt x="4666783" y="655613"/>
                    <a:pt x="4613916" y="708480"/>
                    <a:pt x="4548701" y="708480"/>
                  </a:cubicBezTo>
                  <a:lnTo>
                    <a:pt x="118082" y="708480"/>
                  </a:lnTo>
                  <a:cubicBezTo>
                    <a:pt x="52867" y="708480"/>
                    <a:pt x="0" y="655613"/>
                    <a:pt x="0" y="590398"/>
                  </a:cubicBezTo>
                  <a:lnTo>
                    <a:pt x="0" y="118082"/>
                  </a:lnTo>
                  <a:close/>
                </a:path>
              </a:pathLst>
            </a:custGeom>
          </p:spPr>
          <p:style>
            <a:lnRef idx="0">
              <a:schemeClr val="lt1">
                <a:hueOff val="0"/>
                <a:satOff val="0"/>
                <a:lumOff val="0"/>
                <a:alphaOff val="0"/>
              </a:schemeClr>
            </a:lnRef>
            <a:fillRef idx="3">
              <a:schemeClr val="accent5">
                <a:hueOff val="-9114112"/>
                <a:satOff val="-620"/>
                <a:lumOff val="1471"/>
                <a:alphaOff val="0"/>
              </a:schemeClr>
            </a:fillRef>
            <a:effectRef idx="2">
              <a:schemeClr val="accent5">
                <a:hueOff val="-9114112"/>
                <a:satOff val="-620"/>
                <a:lumOff val="1471"/>
                <a:alphaOff val="0"/>
              </a:schemeClr>
            </a:effectRef>
            <a:fontRef idx="minor">
              <a:schemeClr val="lt1"/>
            </a:fontRef>
          </p:style>
          <p:txBody>
            <a:bodyPr spcFirstLastPara="0" vert="horz" wrap="square" lIns="210978" tIns="34585" rIns="210978" bIns="34585" numCol="1" spcCol="1270" anchor="ctr" anchorCtr="0">
              <a:noAutofit/>
            </a:bodyPr>
            <a:lstStyle/>
            <a:p>
              <a:pPr marL="0" lvl="0" indent="0" algn="l" defTabSz="1066800">
                <a:lnSpc>
                  <a:spcPct val="90000"/>
                </a:lnSpc>
                <a:spcBef>
                  <a:spcPct val="0"/>
                </a:spcBef>
                <a:spcAft>
                  <a:spcPct val="35000"/>
                </a:spcAft>
                <a:buNone/>
              </a:pPr>
              <a:r>
                <a:rPr lang="en-US" sz="2400" b="1" kern="1200" err="1"/>
                <a:t>Kết</a:t>
              </a:r>
              <a:r>
                <a:rPr lang="en-US" sz="2400" b="1" kern="1200"/>
                <a:t> </a:t>
              </a:r>
              <a:r>
                <a:rPr lang="en-US" sz="2400" b="1" kern="1200" err="1"/>
                <a:t>quả</a:t>
              </a:r>
              <a:r>
                <a:rPr lang="en-US" sz="2400" b="1" kern="1200"/>
                <a:t> </a:t>
              </a:r>
              <a:r>
                <a:rPr lang="en-US" sz="2400" b="1" kern="1200" err="1"/>
                <a:t>và</a:t>
              </a:r>
              <a:r>
                <a:rPr lang="en-US" sz="2400" b="1" kern="1200"/>
                <a:t> </a:t>
              </a:r>
              <a:r>
                <a:rPr lang="en-US" sz="2400" b="1" kern="1200" err="1"/>
                <a:t>đánh</a:t>
              </a:r>
              <a:r>
                <a:rPr lang="en-US" sz="2400" b="1" kern="1200"/>
                <a:t> </a:t>
              </a:r>
              <a:r>
                <a:rPr lang="en-US" sz="2400" b="1" kern="1200" err="1"/>
                <a:t>giá</a:t>
              </a:r>
              <a:endParaRPr lang="en-US" sz="2400" kern="1200"/>
            </a:p>
          </p:txBody>
        </p:sp>
      </p:grpSp>
      <p:grpSp>
        <p:nvGrpSpPr>
          <p:cNvPr id="64" name="Group 63">
            <a:extLst>
              <a:ext uri="{FF2B5EF4-FFF2-40B4-BE49-F238E27FC236}">
                <a16:creationId xmlns:a16="http://schemas.microsoft.com/office/drawing/2014/main" id="{880E65A6-52BA-398D-E744-DBE038F4ADCB}"/>
              </a:ext>
            </a:extLst>
          </p:cNvPr>
          <p:cNvGrpSpPr/>
          <p:nvPr/>
        </p:nvGrpSpPr>
        <p:grpSpPr>
          <a:xfrm>
            <a:off x="4905052" y="5175159"/>
            <a:ext cx="6666833" cy="959040"/>
            <a:chOff x="4905052" y="5175159"/>
            <a:chExt cx="6666833" cy="959040"/>
          </a:xfrm>
        </p:grpSpPr>
        <p:sp>
          <p:nvSpPr>
            <p:cNvPr id="58" name="Rectangle 57">
              <a:extLst>
                <a:ext uri="{FF2B5EF4-FFF2-40B4-BE49-F238E27FC236}">
                  <a16:creationId xmlns:a16="http://schemas.microsoft.com/office/drawing/2014/main" id="{201DDE37-CF58-001D-F607-A5E2F5B32D38}"/>
                </a:ext>
              </a:extLst>
            </p:cNvPr>
            <p:cNvSpPr/>
            <p:nvPr/>
          </p:nvSpPr>
          <p:spPr>
            <a:xfrm>
              <a:off x="4905052" y="5529399"/>
              <a:ext cx="6666833" cy="604800"/>
            </a:xfrm>
            <a:prstGeom prst="rect">
              <a:avLst/>
            </a:prstGeom>
          </p:spPr>
          <p:style>
            <a:lnRef idx="1">
              <a:schemeClr val="accent5">
                <a:hueOff val="-12152150"/>
                <a:satOff val="-826"/>
                <a:lumOff val="196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9" name="Freeform: Shape 58">
              <a:hlinkClick r:id="rId8" action="ppaction://hlinksldjump"/>
              <a:extLst>
                <a:ext uri="{FF2B5EF4-FFF2-40B4-BE49-F238E27FC236}">
                  <a16:creationId xmlns:a16="http://schemas.microsoft.com/office/drawing/2014/main" id="{B943554A-5EDF-AE47-8A1B-EB161A5C460B}"/>
                </a:ext>
              </a:extLst>
            </p:cNvPr>
            <p:cNvSpPr/>
            <p:nvPr/>
          </p:nvSpPr>
          <p:spPr>
            <a:xfrm>
              <a:off x="5238393" y="5175159"/>
              <a:ext cx="4666783" cy="708480"/>
            </a:xfrm>
            <a:custGeom>
              <a:avLst/>
              <a:gdLst>
                <a:gd name="connsiteX0" fmla="*/ 0 w 4666783"/>
                <a:gd name="connsiteY0" fmla="*/ 118082 h 708480"/>
                <a:gd name="connsiteX1" fmla="*/ 118082 w 4666783"/>
                <a:gd name="connsiteY1" fmla="*/ 0 h 708480"/>
                <a:gd name="connsiteX2" fmla="*/ 4548701 w 4666783"/>
                <a:gd name="connsiteY2" fmla="*/ 0 h 708480"/>
                <a:gd name="connsiteX3" fmla="*/ 4666783 w 4666783"/>
                <a:gd name="connsiteY3" fmla="*/ 118082 h 708480"/>
                <a:gd name="connsiteX4" fmla="*/ 4666783 w 4666783"/>
                <a:gd name="connsiteY4" fmla="*/ 590398 h 708480"/>
                <a:gd name="connsiteX5" fmla="*/ 4548701 w 4666783"/>
                <a:gd name="connsiteY5" fmla="*/ 708480 h 708480"/>
                <a:gd name="connsiteX6" fmla="*/ 118082 w 4666783"/>
                <a:gd name="connsiteY6" fmla="*/ 708480 h 708480"/>
                <a:gd name="connsiteX7" fmla="*/ 0 w 4666783"/>
                <a:gd name="connsiteY7" fmla="*/ 590398 h 708480"/>
                <a:gd name="connsiteX8" fmla="*/ 0 w 4666783"/>
                <a:gd name="connsiteY8" fmla="*/ 118082 h 70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83" h="708480">
                  <a:moveTo>
                    <a:pt x="0" y="118082"/>
                  </a:moveTo>
                  <a:cubicBezTo>
                    <a:pt x="0" y="52867"/>
                    <a:pt x="52867" y="0"/>
                    <a:pt x="118082" y="0"/>
                  </a:cubicBezTo>
                  <a:lnTo>
                    <a:pt x="4548701" y="0"/>
                  </a:lnTo>
                  <a:cubicBezTo>
                    <a:pt x="4613916" y="0"/>
                    <a:pt x="4666783" y="52867"/>
                    <a:pt x="4666783" y="118082"/>
                  </a:cubicBezTo>
                  <a:lnTo>
                    <a:pt x="4666783" y="590398"/>
                  </a:lnTo>
                  <a:cubicBezTo>
                    <a:pt x="4666783" y="655613"/>
                    <a:pt x="4613916" y="708480"/>
                    <a:pt x="4548701" y="708480"/>
                  </a:cubicBezTo>
                  <a:lnTo>
                    <a:pt x="118082" y="708480"/>
                  </a:lnTo>
                  <a:cubicBezTo>
                    <a:pt x="52867" y="708480"/>
                    <a:pt x="0" y="655613"/>
                    <a:pt x="0" y="590398"/>
                  </a:cubicBezTo>
                  <a:lnTo>
                    <a:pt x="0" y="118082"/>
                  </a:lnTo>
                  <a:close/>
                </a:path>
              </a:pathLst>
            </a:custGeom>
          </p:spPr>
          <p:style>
            <a:lnRef idx="0">
              <a:schemeClr val="lt1">
                <a:hueOff val="0"/>
                <a:satOff val="0"/>
                <a:lumOff val="0"/>
                <a:alphaOff val="0"/>
              </a:schemeClr>
            </a:lnRef>
            <a:fillRef idx="3">
              <a:schemeClr val="accent5">
                <a:hueOff val="-12152150"/>
                <a:satOff val="-826"/>
                <a:lumOff val="1961"/>
                <a:alphaOff val="0"/>
              </a:schemeClr>
            </a:fillRef>
            <a:effectRef idx="2">
              <a:schemeClr val="accent5">
                <a:hueOff val="-12152150"/>
                <a:satOff val="-826"/>
                <a:lumOff val="1961"/>
                <a:alphaOff val="0"/>
              </a:schemeClr>
            </a:effectRef>
            <a:fontRef idx="minor">
              <a:schemeClr val="lt1"/>
            </a:fontRef>
          </p:style>
          <p:txBody>
            <a:bodyPr spcFirstLastPara="0" vert="horz" wrap="square" lIns="210978" tIns="34585" rIns="210978" bIns="34585" numCol="1" spcCol="1270" anchor="ctr" anchorCtr="0">
              <a:noAutofit/>
            </a:bodyPr>
            <a:lstStyle/>
            <a:p>
              <a:pPr marL="0" lvl="0" indent="0" algn="l" defTabSz="1066800">
                <a:lnSpc>
                  <a:spcPct val="90000"/>
                </a:lnSpc>
                <a:spcBef>
                  <a:spcPct val="0"/>
                </a:spcBef>
                <a:spcAft>
                  <a:spcPct val="35000"/>
                </a:spcAft>
                <a:buNone/>
              </a:pPr>
              <a:r>
                <a:rPr lang="en-US" sz="2400" b="1" kern="1200" err="1"/>
                <a:t>Tổng</a:t>
              </a:r>
              <a:r>
                <a:rPr lang="en-US" sz="2400" b="1" kern="1200"/>
                <a:t> </a:t>
              </a:r>
              <a:r>
                <a:rPr lang="en-US" sz="2400" b="1" kern="1200" err="1"/>
                <a:t>kết</a:t>
              </a:r>
              <a:endParaRPr lang="en-US" sz="2400" kern="1200"/>
            </a:p>
          </p:txBody>
        </p:sp>
      </p:grpSp>
    </p:spTree>
    <p:extLst>
      <p:ext uri="{BB962C8B-B14F-4D97-AF65-F5344CB8AC3E}">
        <p14:creationId xmlns:p14="http://schemas.microsoft.com/office/powerpoint/2010/main" val="2017319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C5957-0E9E-5ECC-1405-F24018148C6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E89DF0-E0BE-35D7-B951-78CA5A620851}"/>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5. TỔNG KẾT</a:t>
            </a:r>
          </a:p>
        </p:txBody>
      </p:sp>
      <p:sp>
        <p:nvSpPr>
          <p:cNvPr id="4" name="TextBox 3">
            <a:extLst>
              <a:ext uri="{FF2B5EF4-FFF2-40B4-BE49-F238E27FC236}">
                <a16:creationId xmlns:a16="http://schemas.microsoft.com/office/drawing/2014/main" id="{3B88945E-6D91-B5E2-332C-C5B078B1463B}"/>
              </a:ext>
            </a:extLst>
          </p:cNvPr>
          <p:cNvSpPr txBox="1"/>
          <p:nvPr/>
        </p:nvSpPr>
        <p:spPr>
          <a:xfrm>
            <a:off x="127819" y="693271"/>
            <a:ext cx="6076335"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5.2 </a:t>
            </a:r>
            <a:r>
              <a:rPr lang="en-US" sz="2000" err="1">
                <a:latin typeface="Arial" panose="020B0604020202020204" pitchFamily="34" charset="0"/>
                <a:cs typeface="Arial" panose="020B0604020202020204" pitchFamily="34" charset="0"/>
              </a:rPr>
              <a:t>Hạn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chế</a:t>
            </a:r>
            <a:r>
              <a:rPr lang="en-US" sz="2000">
                <a:latin typeface="Arial" panose="020B0604020202020204" pitchFamily="34" charset="0"/>
                <a:cs typeface="Arial" panose="020B0604020202020204" pitchFamily="34" charset="0"/>
              </a:rPr>
              <a:t> </a:t>
            </a:r>
          </a:p>
        </p:txBody>
      </p:sp>
      <p:sp>
        <p:nvSpPr>
          <p:cNvPr id="3" name="Freeform 14">
            <a:extLst>
              <a:ext uri="{FF2B5EF4-FFF2-40B4-BE49-F238E27FC236}">
                <a16:creationId xmlns:a16="http://schemas.microsoft.com/office/drawing/2014/main" id="{43E05EAE-037D-EC4F-C24F-D31CC0E0DFA8}"/>
              </a:ext>
            </a:extLst>
          </p:cNvPr>
          <p:cNvSpPr/>
          <p:nvPr/>
        </p:nvSpPr>
        <p:spPr>
          <a:xfrm>
            <a:off x="8894260" y="88491"/>
            <a:ext cx="3169920" cy="2576741"/>
          </a:xfrm>
          <a:custGeom>
            <a:avLst/>
            <a:gdLst/>
            <a:ahLst/>
            <a:cxnLst/>
            <a:rect l="l" t="t" r="r" b="b"/>
            <a:pathLst>
              <a:path w="6609606" h="6609606">
                <a:moveTo>
                  <a:pt x="0" y="0"/>
                </a:moveTo>
                <a:lnTo>
                  <a:pt x="6609606" y="0"/>
                </a:lnTo>
                <a:lnTo>
                  <a:pt x="6609606" y="6609606"/>
                </a:lnTo>
                <a:lnTo>
                  <a:pt x="0" y="6609606"/>
                </a:lnTo>
                <a:lnTo>
                  <a:pt x="0" y="0"/>
                </a:lnTo>
                <a:close/>
              </a:path>
            </a:pathLst>
          </a:custGeom>
          <a:blipFill>
            <a:blip r:embed="rId3"/>
            <a:stretch>
              <a:fillRect/>
            </a:stretch>
          </a:blipFill>
        </p:spPr>
        <p:txBody>
          <a:bodyPr/>
          <a:lstStyle/>
          <a:p>
            <a:endParaRPr lang="en-US"/>
          </a:p>
        </p:txBody>
      </p:sp>
      <p:sp>
        <p:nvSpPr>
          <p:cNvPr id="7" name="TextBox 6">
            <a:extLst>
              <a:ext uri="{FF2B5EF4-FFF2-40B4-BE49-F238E27FC236}">
                <a16:creationId xmlns:a16="http://schemas.microsoft.com/office/drawing/2014/main" id="{435C6137-9461-EE4A-9F04-B99DBBB176C6}"/>
              </a:ext>
            </a:extLst>
          </p:cNvPr>
          <p:cNvSpPr txBox="1"/>
          <p:nvPr/>
        </p:nvSpPr>
        <p:spPr>
          <a:xfrm>
            <a:off x="674146" y="1915429"/>
            <a:ext cx="8351520" cy="369017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vi-VN" sz="2000"/>
              <a:t>Chưa hỗ trợ nhận diện nhiều khuôn mặt cùng lúc.</a:t>
            </a:r>
          </a:p>
          <a:p>
            <a:pPr marL="285750" indent="-285750">
              <a:lnSpc>
                <a:spcPct val="200000"/>
              </a:lnSpc>
              <a:buFont typeface="Arial" panose="020B0604020202020204" pitchFamily="34" charset="0"/>
              <a:buChar char="•"/>
            </a:pPr>
            <a:r>
              <a:rPr lang="vi-VN" sz="2000"/>
              <a:t>Chưa xử lý tốt trong điều kiện ánh sáng yếu, người đeo khẩu trang</a:t>
            </a:r>
            <a:r>
              <a:rPr lang="en-US" sz="2000"/>
              <a:t>.</a:t>
            </a:r>
          </a:p>
          <a:p>
            <a:pPr marL="285750" indent="-285750">
              <a:lnSpc>
                <a:spcPct val="200000"/>
              </a:lnSpc>
              <a:buFont typeface="Arial" panose="020B0604020202020204" pitchFamily="34" charset="0"/>
              <a:buChar char="•"/>
            </a:pPr>
            <a:r>
              <a:rPr lang="vi-VN" sz="2000"/>
              <a:t>Việc huấn luyện lại mô hình sau mỗi lần thêm/sửa/xóa tốn nhiều thời gian, vì phải huấn luyện toàn bộ lại từ đầu.</a:t>
            </a:r>
          </a:p>
          <a:p>
            <a:pPr marL="285750" indent="-285750">
              <a:lnSpc>
                <a:spcPct val="200000"/>
              </a:lnSpc>
              <a:buFont typeface="Arial" panose="020B0604020202020204" pitchFamily="34" charset="0"/>
              <a:buChar char="•"/>
            </a:pPr>
            <a:r>
              <a:rPr lang="en-US" sz="2000" err="1">
                <a:latin typeface="Arial (Body)"/>
              </a:rPr>
              <a:t>Mô</a:t>
            </a:r>
            <a:r>
              <a:rPr lang="en-US" sz="2000">
                <a:latin typeface="Arial (Body)"/>
              </a:rPr>
              <a:t> </a:t>
            </a:r>
            <a:r>
              <a:rPr lang="en-US" sz="2000" err="1">
                <a:latin typeface="Arial (Body)"/>
              </a:rPr>
              <a:t>hình</a:t>
            </a:r>
            <a:r>
              <a:rPr lang="en-US" sz="2000">
                <a:latin typeface="Arial (Body)"/>
              </a:rPr>
              <a:t> </a:t>
            </a:r>
            <a:r>
              <a:rPr lang="en-US" sz="2000" err="1">
                <a:latin typeface="Arial (Body)"/>
              </a:rPr>
              <a:t>FaceNet</a:t>
            </a:r>
            <a:r>
              <a:rPr lang="en-US" sz="2000">
                <a:latin typeface="Arial (Body)"/>
              </a:rPr>
              <a:t> </a:t>
            </a:r>
            <a:r>
              <a:rPr lang="en-US" sz="2000" err="1">
                <a:latin typeface="Arial (Body)"/>
              </a:rPr>
              <a:t>nặng</a:t>
            </a:r>
            <a:r>
              <a:rPr lang="en-US" sz="2000">
                <a:latin typeface="Arial (Body)"/>
              </a:rPr>
              <a:t>, ả</a:t>
            </a:r>
            <a:r>
              <a:rPr lang="vi-VN" sz="2000">
                <a:latin typeface="Arial (Body)"/>
              </a:rPr>
              <a:t>nh hưởng đến hiệu suất và tính linh hoạt </a:t>
            </a:r>
            <a:r>
              <a:rPr lang="en-US" sz="2000" dirty="0" err="1">
                <a:latin typeface="Arial (Body)"/>
              </a:rPr>
              <a:t>trong</a:t>
            </a:r>
            <a:r>
              <a:rPr lang="vi-VN" sz="2000">
                <a:latin typeface="Arial (Body)"/>
              </a:rPr>
              <a:t> vận hành thực tế.</a:t>
            </a:r>
          </a:p>
        </p:txBody>
      </p:sp>
      <p:sp>
        <p:nvSpPr>
          <p:cNvPr id="5" name="Action Button: Go Home 4">
            <a:hlinkClick r:id="rId4" action="ppaction://hlinksldjump" highlightClick="1"/>
            <a:extLst>
              <a:ext uri="{FF2B5EF4-FFF2-40B4-BE49-F238E27FC236}">
                <a16:creationId xmlns:a16="http://schemas.microsoft.com/office/drawing/2014/main" id="{2FFC407D-B9C7-FC84-F630-AD866622BCBA}"/>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718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52BFE-BCC5-795F-8385-8AFA715B20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13173F-1AA2-0972-5D78-B30CEC8019CA}"/>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5. TỔNG KẾT</a:t>
            </a:r>
          </a:p>
        </p:txBody>
      </p:sp>
      <p:sp>
        <p:nvSpPr>
          <p:cNvPr id="4" name="TextBox 3">
            <a:extLst>
              <a:ext uri="{FF2B5EF4-FFF2-40B4-BE49-F238E27FC236}">
                <a16:creationId xmlns:a16="http://schemas.microsoft.com/office/drawing/2014/main" id="{18E7471A-DB04-CF01-E95F-3BBEE308069F}"/>
              </a:ext>
            </a:extLst>
          </p:cNvPr>
          <p:cNvSpPr txBox="1"/>
          <p:nvPr/>
        </p:nvSpPr>
        <p:spPr>
          <a:xfrm>
            <a:off x="127819" y="693271"/>
            <a:ext cx="6076335"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5.3 </a:t>
            </a:r>
            <a:r>
              <a:rPr lang="en-US" sz="2000" err="1">
                <a:latin typeface="Arial" panose="020B0604020202020204" pitchFamily="34" charset="0"/>
                <a:cs typeface="Arial" panose="020B0604020202020204" pitchFamily="34" charset="0"/>
              </a:rPr>
              <a:t>Hướng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phát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triển</a:t>
            </a:r>
            <a:endParaRPr lang="en-US" sz="2000">
              <a:latin typeface="Arial" panose="020B0604020202020204" pitchFamily="34" charset="0"/>
              <a:cs typeface="Arial" panose="020B0604020202020204" pitchFamily="34" charset="0"/>
            </a:endParaRPr>
          </a:p>
        </p:txBody>
      </p:sp>
      <p:sp>
        <p:nvSpPr>
          <p:cNvPr id="5" name="Rectangle 1">
            <a:extLst>
              <a:ext uri="{FF2B5EF4-FFF2-40B4-BE49-F238E27FC236}">
                <a16:creationId xmlns:a16="http://schemas.microsoft.com/office/drawing/2014/main" id="{10A8581D-7334-32F2-5334-69ACA656C8DA}"/>
              </a:ext>
            </a:extLst>
          </p:cNvPr>
          <p:cNvSpPr>
            <a:spLocks noChangeArrowheads="1"/>
          </p:cNvSpPr>
          <p:nvPr/>
        </p:nvSpPr>
        <p:spPr bwMode="auto">
          <a:xfrm>
            <a:off x="629321" y="1583911"/>
            <a:ext cx="9794241" cy="3690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nSpc>
                <a:spcPct val="200000"/>
              </a:lnSpc>
              <a:buFont typeface="Arial" panose="020B0604020202020204" pitchFamily="34" charset="0"/>
              <a:buChar char="•"/>
            </a:pPr>
            <a:r>
              <a:rPr lang="vi-VN" sz="2000"/>
              <a:t>Triển khai trên phần cứng hiệu năng cao: Mini PC, Orange Pi, NVIDIA Jetson.</a:t>
            </a:r>
          </a:p>
          <a:p>
            <a:pPr marL="285750" indent="-285750">
              <a:lnSpc>
                <a:spcPct val="200000"/>
              </a:lnSpc>
              <a:buFont typeface="Arial" panose="020B0604020202020204" pitchFamily="34" charset="0"/>
              <a:buChar char="•"/>
            </a:pPr>
            <a:r>
              <a:rPr lang="vi-VN" sz="2000"/>
              <a:t>Tối ưu mô hình: Giảm dung lượng, tăng tốc xử lý.</a:t>
            </a:r>
          </a:p>
          <a:p>
            <a:pPr marL="285750" indent="-285750">
              <a:lnSpc>
                <a:spcPct val="200000"/>
              </a:lnSpc>
              <a:buFont typeface="Arial" panose="020B0604020202020204" pitchFamily="34" charset="0"/>
              <a:buChar char="•"/>
            </a:pPr>
            <a:r>
              <a:rPr lang="vi-VN" sz="2000"/>
              <a:t>Tích hợp thiết bị tăng tốc: Coral USB Accelerator , v.v.</a:t>
            </a:r>
          </a:p>
          <a:p>
            <a:pPr marL="285750" indent="-285750">
              <a:lnSpc>
                <a:spcPct val="200000"/>
              </a:lnSpc>
              <a:buFont typeface="Arial" panose="020B0604020202020204" pitchFamily="34" charset="0"/>
              <a:buChar char="•"/>
            </a:pPr>
            <a:r>
              <a:rPr lang="vi-VN" sz="2000"/>
              <a:t>Dùng camera chiều sâu: Cải thiện độ chính xác trong điều kiện khó khăn.</a:t>
            </a:r>
          </a:p>
          <a:p>
            <a:pPr marL="285750" indent="-285750">
              <a:lnSpc>
                <a:spcPct val="200000"/>
              </a:lnSpc>
              <a:buFont typeface="Arial" panose="020B0604020202020204" pitchFamily="34" charset="0"/>
              <a:buChar char="•"/>
            </a:pPr>
            <a:r>
              <a:rPr lang="vi-VN" sz="2000"/>
              <a:t>Xây dựng </a:t>
            </a:r>
            <a:r>
              <a:rPr lang="en-US" sz="2000" dirty="0"/>
              <a:t>W</a:t>
            </a:r>
            <a:r>
              <a:rPr lang="vi-VN" sz="2000" dirty="0"/>
              <a:t>eb</a:t>
            </a:r>
            <a:r>
              <a:rPr lang="en-US" sz="2000"/>
              <a:t> App</a:t>
            </a:r>
            <a:r>
              <a:rPr lang="vi-VN" sz="2000"/>
              <a:t> đa người dùng: Hệ thống phân quyền quản trị rõ ràng.</a:t>
            </a:r>
          </a:p>
          <a:p>
            <a:pPr marL="285750" indent="-285750">
              <a:lnSpc>
                <a:spcPct val="200000"/>
              </a:lnSpc>
              <a:buFont typeface="Arial" panose="020B0604020202020204" pitchFamily="34" charset="0"/>
              <a:buChar char="•"/>
            </a:pPr>
            <a:r>
              <a:rPr lang="vi-VN" sz="2000"/>
              <a:t>Triển khai thực tế: Lấy phản hồi, điều chỉnh theo nhu cầu doanh nghiệp.</a:t>
            </a:r>
          </a:p>
        </p:txBody>
      </p:sp>
      <p:pic>
        <p:nvPicPr>
          <p:cNvPr id="5123" name="Picture 3" descr="775,000+ New Idea Concept Stock Illustrations, Royalty-Free Vector Graphics  &amp; Clip Art - iStock | New thinking concept, Innovation, Thinking">
            <a:extLst>
              <a:ext uri="{FF2B5EF4-FFF2-40B4-BE49-F238E27FC236}">
                <a16:creationId xmlns:a16="http://schemas.microsoft.com/office/drawing/2014/main" id="{69F6B4B6-6668-B3D5-8371-6F08711805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312"/>
          <a:stretch/>
        </p:blipFill>
        <p:spPr bwMode="auto">
          <a:xfrm>
            <a:off x="10194663" y="-390192"/>
            <a:ext cx="2213610" cy="2967146"/>
          </a:xfrm>
          <a:prstGeom prst="rect">
            <a:avLst/>
          </a:prstGeom>
          <a:noFill/>
          <a:extLst>
            <a:ext uri="{909E8E84-426E-40DD-AFC4-6F175D3DCCD1}">
              <a14:hiddenFill xmlns:a14="http://schemas.microsoft.com/office/drawing/2010/main">
                <a:solidFill>
                  <a:srgbClr val="FFFFFF"/>
                </a:solidFill>
              </a14:hiddenFill>
            </a:ext>
          </a:extLst>
        </p:spPr>
      </p:pic>
      <p:sp>
        <p:nvSpPr>
          <p:cNvPr id="3" name="Action Button: Go Home 2">
            <a:hlinkClick r:id="rId4" action="ppaction://hlinksldjump" highlightClick="1"/>
            <a:extLst>
              <a:ext uri="{FF2B5EF4-FFF2-40B4-BE49-F238E27FC236}">
                <a16:creationId xmlns:a16="http://schemas.microsoft.com/office/drawing/2014/main" id="{6EF05340-043D-DF9D-59B3-74D48D073FCD}"/>
              </a:ext>
            </a:extLst>
          </p:cNvPr>
          <p:cNvSpPr/>
          <p:nvPr/>
        </p:nvSpPr>
        <p:spPr>
          <a:xfrm>
            <a:off x="11703048" y="0"/>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787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D6BA30-D7FF-5E4E-628A-F9A37FDC830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extBox 5">
            <a:extLst>
              <a:ext uri="{FF2B5EF4-FFF2-40B4-BE49-F238E27FC236}">
                <a16:creationId xmlns:a16="http://schemas.microsoft.com/office/drawing/2014/main" id="{2C837C2E-E8E7-D8D4-350C-5418D5DE87AA}"/>
              </a:ext>
            </a:extLst>
          </p:cNvPr>
          <p:cNvSpPr txBox="1"/>
          <p:nvPr/>
        </p:nvSpPr>
        <p:spPr>
          <a:xfrm>
            <a:off x="1286576" y="2201846"/>
            <a:ext cx="10285663" cy="2306769"/>
          </a:xfrm>
          <a:prstGeom prst="rect">
            <a:avLst/>
          </a:prstGeom>
        </p:spPr>
        <p:txBody>
          <a:bodyPr vert="horz" lIns="91440" tIns="45720" rIns="91440" bIns="45720" rtlCol="0" anchor="t">
            <a:normAutofit lnSpcReduction="10000"/>
          </a:bodyPr>
          <a:lstStyle/>
          <a:p>
            <a:pPr>
              <a:lnSpc>
                <a:spcPct val="90000"/>
              </a:lnSpc>
              <a:spcBef>
                <a:spcPct val="0"/>
              </a:spcBef>
              <a:spcAft>
                <a:spcPts val="600"/>
              </a:spcAft>
            </a:pPr>
            <a:r>
              <a:rPr lang="en-US" sz="8000" b="1" kern="1200" spc="50" err="1">
                <a:ln w="0"/>
                <a:solidFill>
                  <a:srgbClr val="00B0F0"/>
                </a:solidFill>
                <a:effectLst>
                  <a:innerShdw blurRad="63500" dist="50800" dir="13500000">
                    <a:srgbClr val="000000">
                      <a:alpha val="50000"/>
                    </a:srgbClr>
                  </a:innerShdw>
                </a:effectLst>
                <a:latin typeface="+mj-lt"/>
                <a:ea typeface="+mj-ea"/>
                <a:cs typeface="+mj-cs"/>
              </a:rPr>
              <a:t>Cảm</a:t>
            </a:r>
            <a:r>
              <a:rPr lang="en-US" sz="8000" b="1" kern="1200" spc="50">
                <a:ln w="0"/>
                <a:solidFill>
                  <a:srgbClr val="00B0F0"/>
                </a:solidFill>
                <a:effectLst>
                  <a:innerShdw blurRad="63500" dist="50800" dir="13500000">
                    <a:srgbClr val="000000">
                      <a:alpha val="50000"/>
                    </a:srgbClr>
                  </a:innerShdw>
                </a:effectLst>
                <a:latin typeface="+mj-lt"/>
                <a:ea typeface="+mj-ea"/>
                <a:cs typeface="+mj-cs"/>
              </a:rPr>
              <a:t> </a:t>
            </a:r>
            <a:r>
              <a:rPr lang="en-US" sz="8000" b="1" kern="1200" spc="50" err="1">
                <a:ln w="0"/>
                <a:solidFill>
                  <a:srgbClr val="00B0F0"/>
                </a:solidFill>
                <a:effectLst>
                  <a:innerShdw blurRad="63500" dist="50800" dir="13500000">
                    <a:srgbClr val="000000">
                      <a:alpha val="50000"/>
                    </a:srgbClr>
                  </a:innerShdw>
                </a:effectLst>
                <a:latin typeface="+mj-lt"/>
                <a:ea typeface="+mj-ea"/>
                <a:cs typeface="+mj-cs"/>
              </a:rPr>
              <a:t>ơn</a:t>
            </a:r>
            <a:r>
              <a:rPr lang="en-US" sz="8000" b="1" kern="1200" spc="50">
                <a:ln w="0"/>
                <a:solidFill>
                  <a:srgbClr val="00B0F0"/>
                </a:solidFill>
                <a:effectLst>
                  <a:innerShdw blurRad="63500" dist="50800" dir="13500000">
                    <a:srgbClr val="000000">
                      <a:alpha val="50000"/>
                    </a:srgbClr>
                  </a:innerShdw>
                </a:effectLst>
                <a:latin typeface="+mj-lt"/>
                <a:ea typeface="+mj-ea"/>
                <a:cs typeface="+mj-cs"/>
              </a:rPr>
              <a:t> </a:t>
            </a:r>
            <a:r>
              <a:rPr lang="en-US" sz="8000" b="1" spc="50">
                <a:ln w="0"/>
                <a:solidFill>
                  <a:srgbClr val="00B0F0"/>
                </a:solidFill>
                <a:effectLst>
                  <a:innerShdw blurRad="63500" dist="50800" dir="13500000">
                    <a:srgbClr val="000000">
                      <a:alpha val="50000"/>
                    </a:srgbClr>
                  </a:innerShdw>
                </a:effectLst>
                <a:latin typeface="+mj-lt"/>
                <a:ea typeface="+mj-ea"/>
                <a:cs typeface="+mj-cs"/>
              </a:rPr>
              <a:t>Q</a:t>
            </a:r>
            <a:r>
              <a:rPr lang="en-US" sz="8000" b="1" kern="1200" spc="50">
                <a:ln w="0"/>
                <a:solidFill>
                  <a:srgbClr val="00B0F0"/>
                </a:solidFill>
                <a:effectLst>
                  <a:innerShdw blurRad="63500" dist="50800" dir="13500000">
                    <a:srgbClr val="000000">
                      <a:alpha val="50000"/>
                    </a:srgbClr>
                  </a:innerShdw>
                </a:effectLst>
                <a:latin typeface="+mj-lt"/>
                <a:ea typeface="+mj-ea"/>
                <a:cs typeface="+mj-cs"/>
              </a:rPr>
              <a:t>uý </a:t>
            </a:r>
            <a:r>
              <a:rPr lang="en-US" sz="8000" b="1" kern="1200" spc="50" err="1">
                <a:ln w="0"/>
                <a:solidFill>
                  <a:srgbClr val="00B0F0"/>
                </a:solidFill>
                <a:effectLst>
                  <a:innerShdw blurRad="63500" dist="50800" dir="13500000">
                    <a:srgbClr val="000000">
                      <a:alpha val="50000"/>
                    </a:srgbClr>
                  </a:innerShdw>
                </a:effectLst>
                <a:latin typeface="+mj-lt"/>
                <a:ea typeface="+mj-ea"/>
                <a:cs typeface="+mj-cs"/>
              </a:rPr>
              <a:t>thầy</a:t>
            </a:r>
            <a:r>
              <a:rPr lang="en-US" sz="8000" b="1" kern="1200" spc="50">
                <a:ln w="0"/>
                <a:solidFill>
                  <a:srgbClr val="00B0F0"/>
                </a:solidFill>
                <a:effectLst>
                  <a:innerShdw blurRad="63500" dist="50800" dir="13500000">
                    <a:srgbClr val="000000">
                      <a:alpha val="50000"/>
                    </a:srgbClr>
                  </a:innerShdw>
                </a:effectLst>
                <a:latin typeface="+mj-lt"/>
                <a:ea typeface="+mj-ea"/>
                <a:cs typeface="+mj-cs"/>
              </a:rPr>
              <a:t> </a:t>
            </a:r>
            <a:r>
              <a:rPr lang="en-US" sz="8000" b="1" kern="1200" spc="50" err="1">
                <a:ln w="0"/>
                <a:solidFill>
                  <a:srgbClr val="00B0F0"/>
                </a:solidFill>
                <a:effectLst>
                  <a:innerShdw blurRad="63500" dist="50800" dir="13500000">
                    <a:srgbClr val="000000">
                      <a:alpha val="50000"/>
                    </a:srgbClr>
                  </a:innerShdw>
                </a:effectLst>
                <a:latin typeface="+mj-lt"/>
                <a:ea typeface="+mj-ea"/>
                <a:cs typeface="+mj-cs"/>
              </a:rPr>
              <a:t>cô</a:t>
            </a:r>
            <a:r>
              <a:rPr lang="en-US" sz="8000" b="1" kern="1200" spc="50">
                <a:ln w="0"/>
                <a:solidFill>
                  <a:srgbClr val="00B0F0"/>
                </a:solidFill>
                <a:effectLst>
                  <a:innerShdw blurRad="63500" dist="50800" dir="13500000">
                    <a:srgbClr val="000000">
                      <a:alpha val="50000"/>
                    </a:srgbClr>
                  </a:innerShdw>
                </a:effectLst>
                <a:latin typeface="+mj-lt"/>
                <a:ea typeface="+mj-ea"/>
                <a:cs typeface="+mj-cs"/>
              </a:rPr>
              <a:t> </a:t>
            </a:r>
          </a:p>
          <a:p>
            <a:pPr>
              <a:lnSpc>
                <a:spcPct val="90000"/>
              </a:lnSpc>
              <a:spcBef>
                <a:spcPct val="0"/>
              </a:spcBef>
              <a:spcAft>
                <a:spcPts val="600"/>
              </a:spcAft>
            </a:pPr>
            <a:r>
              <a:rPr lang="en-US" sz="8000" b="1" kern="1200" spc="50" err="1">
                <a:ln w="0"/>
                <a:solidFill>
                  <a:srgbClr val="00B0F0"/>
                </a:solidFill>
                <a:effectLst>
                  <a:innerShdw blurRad="63500" dist="50800" dir="13500000">
                    <a:srgbClr val="000000">
                      <a:alpha val="50000"/>
                    </a:srgbClr>
                  </a:innerShdw>
                </a:effectLst>
                <a:latin typeface="+mj-lt"/>
                <a:ea typeface="+mj-ea"/>
                <a:cs typeface="+mj-cs"/>
              </a:rPr>
              <a:t>và</a:t>
            </a:r>
            <a:r>
              <a:rPr lang="en-US" sz="8000" b="1" kern="1200" spc="50">
                <a:ln w="0"/>
                <a:solidFill>
                  <a:srgbClr val="00B0F0"/>
                </a:solidFill>
                <a:effectLst>
                  <a:innerShdw blurRad="63500" dist="50800" dir="13500000">
                    <a:srgbClr val="000000">
                      <a:alpha val="50000"/>
                    </a:srgbClr>
                  </a:innerShdw>
                </a:effectLst>
                <a:latin typeface="+mj-lt"/>
                <a:ea typeface="+mj-ea"/>
                <a:cs typeface="+mj-cs"/>
              </a:rPr>
              <a:t> </a:t>
            </a:r>
            <a:r>
              <a:rPr lang="en-US" sz="8000" b="1" kern="1200" spc="50" err="1">
                <a:ln w="0"/>
                <a:solidFill>
                  <a:srgbClr val="00B0F0"/>
                </a:solidFill>
                <a:effectLst>
                  <a:innerShdw blurRad="63500" dist="50800" dir="13500000">
                    <a:srgbClr val="000000">
                      <a:alpha val="50000"/>
                    </a:srgbClr>
                  </a:innerShdw>
                </a:effectLst>
                <a:latin typeface="+mj-lt"/>
                <a:ea typeface="+mj-ea"/>
                <a:cs typeface="+mj-cs"/>
              </a:rPr>
              <a:t>các</a:t>
            </a:r>
            <a:r>
              <a:rPr lang="en-US" sz="8000" b="1" kern="1200" spc="50">
                <a:ln w="0"/>
                <a:solidFill>
                  <a:srgbClr val="00B0F0"/>
                </a:solidFill>
                <a:effectLst>
                  <a:innerShdw blurRad="63500" dist="50800" dir="13500000">
                    <a:srgbClr val="000000">
                      <a:alpha val="50000"/>
                    </a:srgbClr>
                  </a:innerShdw>
                </a:effectLst>
                <a:latin typeface="+mj-lt"/>
                <a:ea typeface="+mj-ea"/>
                <a:cs typeface="+mj-cs"/>
              </a:rPr>
              <a:t> </a:t>
            </a:r>
            <a:r>
              <a:rPr lang="en-US" sz="8000" b="1" kern="1200" spc="50" err="1">
                <a:ln w="0"/>
                <a:solidFill>
                  <a:srgbClr val="00B0F0"/>
                </a:solidFill>
                <a:effectLst>
                  <a:innerShdw blurRad="63500" dist="50800" dir="13500000">
                    <a:srgbClr val="000000">
                      <a:alpha val="50000"/>
                    </a:srgbClr>
                  </a:innerShdw>
                </a:effectLst>
                <a:latin typeface="+mj-lt"/>
                <a:ea typeface="+mj-ea"/>
                <a:cs typeface="+mj-cs"/>
              </a:rPr>
              <a:t>bạn</a:t>
            </a:r>
            <a:r>
              <a:rPr lang="en-US" sz="8000" b="1" kern="1200" spc="50">
                <a:ln w="0"/>
                <a:solidFill>
                  <a:srgbClr val="00B0F0"/>
                </a:solidFill>
                <a:effectLst>
                  <a:innerShdw blurRad="63500" dist="50800" dir="13500000">
                    <a:srgbClr val="000000">
                      <a:alpha val="50000"/>
                    </a:srgbClr>
                  </a:innerShdw>
                </a:effectLst>
                <a:latin typeface="+mj-lt"/>
                <a:ea typeface="+mj-ea"/>
                <a:cs typeface="+mj-cs"/>
              </a:rPr>
              <a:t> </a:t>
            </a:r>
            <a:r>
              <a:rPr lang="en-US" sz="8000" b="1" kern="1200" spc="50" err="1">
                <a:ln w="0"/>
                <a:solidFill>
                  <a:srgbClr val="00B0F0"/>
                </a:solidFill>
                <a:effectLst>
                  <a:innerShdw blurRad="63500" dist="50800" dir="13500000">
                    <a:srgbClr val="000000">
                      <a:alpha val="50000"/>
                    </a:srgbClr>
                  </a:innerShdw>
                </a:effectLst>
                <a:latin typeface="+mj-lt"/>
                <a:ea typeface="+mj-ea"/>
                <a:cs typeface="+mj-cs"/>
              </a:rPr>
              <a:t>đã</a:t>
            </a:r>
            <a:r>
              <a:rPr lang="en-US" sz="8000" b="1" kern="1200" spc="50">
                <a:ln w="0"/>
                <a:solidFill>
                  <a:srgbClr val="00B0F0"/>
                </a:solidFill>
                <a:effectLst>
                  <a:innerShdw blurRad="63500" dist="50800" dir="13500000">
                    <a:srgbClr val="000000">
                      <a:alpha val="50000"/>
                    </a:srgbClr>
                  </a:innerShdw>
                </a:effectLst>
                <a:latin typeface="+mj-lt"/>
                <a:ea typeface="+mj-ea"/>
                <a:cs typeface="+mj-cs"/>
              </a:rPr>
              <a:t> </a:t>
            </a:r>
            <a:r>
              <a:rPr lang="en-US" sz="8000" b="1" spc="50" err="1">
                <a:ln w="0"/>
                <a:solidFill>
                  <a:srgbClr val="00B0F0"/>
                </a:solidFill>
                <a:effectLst>
                  <a:innerShdw blurRad="63500" dist="50800" dir="13500000">
                    <a:srgbClr val="000000">
                      <a:alpha val="50000"/>
                    </a:srgbClr>
                  </a:innerShdw>
                </a:effectLst>
                <a:latin typeface="+mj-lt"/>
                <a:ea typeface="+mj-ea"/>
                <a:cs typeface="+mj-cs"/>
              </a:rPr>
              <a:t>theo</a:t>
            </a:r>
            <a:r>
              <a:rPr lang="en-US" sz="8000" b="1" spc="50">
                <a:ln w="0"/>
                <a:solidFill>
                  <a:srgbClr val="00B0F0"/>
                </a:solidFill>
                <a:effectLst>
                  <a:innerShdw blurRad="63500" dist="50800" dir="13500000">
                    <a:srgbClr val="000000">
                      <a:alpha val="50000"/>
                    </a:srgbClr>
                  </a:innerShdw>
                </a:effectLst>
                <a:latin typeface="+mj-lt"/>
                <a:ea typeface="+mj-ea"/>
                <a:cs typeface="+mj-cs"/>
              </a:rPr>
              <a:t> </a:t>
            </a:r>
            <a:r>
              <a:rPr lang="en-US" sz="8000" b="1" spc="50" err="1">
                <a:ln w="0"/>
                <a:solidFill>
                  <a:srgbClr val="00B0F0"/>
                </a:solidFill>
                <a:effectLst>
                  <a:innerShdw blurRad="63500" dist="50800" dir="13500000">
                    <a:srgbClr val="000000">
                      <a:alpha val="50000"/>
                    </a:srgbClr>
                  </a:innerShdw>
                </a:effectLst>
                <a:latin typeface="+mj-lt"/>
                <a:ea typeface="+mj-ea"/>
                <a:cs typeface="+mj-cs"/>
              </a:rPr>
              <a:t>dõi</a:t>
            </a:r>
            <a:r>
              <a:rPr lang="en-US" sz="8000" b="1" spc="50">
                <a:ln w="0"/>
                <a:solidFill>
                  <a:srgbClr val="00B0F0"/>
                </a:solidFill>
                <a:effectLst>
                  <a:innerShdw blurRad="63500" dist="50800" dir="13500000">
                    <a:srgbClr val="000000">
                      <a:alpha val="50000"/>
                    </a:srgbClr>
                  </a:innerShdw>
                </a:effectLst>
                <a:latin typeface="+mj-lt"/>
                <a:ea typeface="+mj-ea"/>
                <a:cs typeface="+mj-cs"/>
              </a:rPr>
              <a:t> !</a:t>
            </a:r>
            <a:endParaRPr lang="en-US" sz="8000" b="1" kern="1200" spc="50">
              <a:ln w="0"/>
              <a:solidFill>
                <a:srgbClr val="00B0F0"/>
              </a:solidFill>
              <a:effectLst>
                <a:innerShdw blurRad="63500" dist="50800" dir="13500000">
                  <a:srgbClr val="000000">
                    <a:alpha val="50000"/>
                  </a:srgbClr>
                </a:innerShdw>
              </a:effectLst>
              <a:latin typeface="+mj-lt"/>
              <a:ea typeface="+mj-ea"/>
              <a:cs typeface="+mj-cs"/>
            </a:endParaRPr>
          </a:p>
        </p:txBody>
      </p:sp>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3" name="Action Button: Go Home 2">
            <a:hlinkClick r:id="" action="ppaction://noaction" highlightClick="1"/>
            <a:extLst>
              <a:ext uri="{FF2B5EF4-FFF2-40B4-BE49-F238E27FC236}">
                <a16:creationId xmlns:a16="http://schemas.microsoft.com/office/drawing/2014/main" id="{0ACF8475-CA03-6668-2397-71B9A7B5D3AF}"/>
              </a:ext>
            </a:extLst>
          </p:cNvPr>
          <p:cNvSpPr/>
          <p:nvPr/>
        </p:nvSpPr>
        <p:spPr>
          <a:xfrm>
            <a:off x="11703048" y="0"/>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897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AA9C4-02C5-86C4-4DB3-497EE5CDDBD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B7FBEF-1D2B-0CDB-7308-3813C70ACCB3}"/>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1. TỔNG QUAN ĐỀ TÀI</a:t>
            </a:r>
          </a:p>
        </p:txBody>
      </p:sp>
      <p:sp>
        <p:nvSpPr>
          <p:cNvPr id="4" name="TextBox 3">
            <a:extLst>
              <a:ext uri="{FF2B5EF4-FFF2-40B4-BE49-F238E27FC236}">
                <a16:creationId xmlns:a16="http://schemas.microsoft.com/office/drawing/2014/main" id="{5B27C674-8D77-EB7A-0E20-17416D0BAD15}"/>
              </a:ext>
            </a:extLst>
          </p:cNvPr>
          <p:cNvSpPr txBox="1"/>
          <p:nvPr/>
        </p:nvSpPr>
        <p:spPr>
          <a:xfrm>
            <a:off x="206476" y="698089"/>
            <a:ext cx="258588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1.1 </a:t>
            </a:r>
            <a:r>
              <a:rPr lang="en-US" sz="2000" err="1">
                <a:latin typeface="Arial" panose="020B0604020202020204" pitchFamily="34" charset="0"/>
                <a:cs typeface="Arial" panose="020B0604020202020204" pitchFamily="34" charset="0"/>
              </a:rPr>
              <a:t>Tính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cấp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thiết</a:t>
            </a:r>
            <a:endParaRPr lang="en-US" sz="20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BFFC804-EC45-8E1A-1A7F-1A3481D532A1}"/>
              </a:ext>
            </a:extLst>
          </p:cNvPr>
          <p:cNvPicPr>
            <a:picLocks noChangeAspect="1"/>
          </p:cNvPicPr>
          <p:nvPr/>
        </p:nvPicPr>
        <p:blipFill>
          <a:blip r:embed="rId3"/>
          <a:stretch>
            <a:fillRect/>
          </a:stretch>
        </p:blipFill>
        <p:spPr>
          <a:xfrm>
            <a:off x="8320299" y="3566836"/>
            <a:ext cx="2158682" cy="2803484"/>
          </a:xfrm>
          <a:prstGeom prst="rect">
            <a:avLst/>
          </a:prstGeom>
          <a:ln>
            <a:solidFill>
              <a:srgbClr val="0070C0"/>
            </a:solidFill>
          </a:ln>
        </p:spPr>
      </p:pic>
      <p:pic>
        <p:nvPicPr>
          <p:cNvPr id="8" name="Picture 7">
            <a:extLst>
              <a:ext uri="{FF2B5EF4-FFF2-40B4-BE49-F238E27FC236}">
                <a16:creationId xmlns:a16="http://schemas.microsoft.com/office/drawing/2014/main" id="{45F7281D-C970-E4F2-6F45-24F6DAADA788}"/>
              </a:ext>
            </a:extLst>
          </p:cNvPr>
          <p:cNvPicPr>
            <a:picLocks noChangeAspect="1"/>
          </p:cNvPicPr>
          <p:nvPr/>
        </p:nvPicPr>
        <p:blipFill>
          <a:blip r:embed="rId4"/>
          <a:stretch>
            <a:fillRect/>
          </a:stretch>
        </p:blipFill>
        <p:spPr>
          <a:xfrm>
            <a:off x="1713019" y="1184577"/>
            <a:ext cx="2158683" cy="2803484"/>
          </a:xfrm>
          <a:prstGeom prst="rect">
            <a:avLst/>
          </a:prstGeom>
          <a:ln>
            <a:solidFill>
              <a:srgbClr val="0070C0"/>
            </a:solidFill>
          </a:ln>
        </p:spPr>
      </p:pic>
      <p:sp>
        <p:nvSpPr>
          <p:cNvPr id="9" name="Arrow: Right 8">
            <a:extLst>
              <a:ext uri="{FF2B5EF4-FFF2-40B4-BE49-F238E27FC236}">
                <a16:creationId xmlns:a16="http://schemas.microsoft.com/office/drawing/2014/main" id="{AC43C7E0-A9DB-741C-31EE-39C075B8C296}"/>
              </a:ext>
            </a:extLst>
          </p:cNvPr>
          <p:cNvSpPr/>
          <p:nvPr/>
        </p:nvSpPr>
        <p:spPr>
          <a:xfrm>
            <a:off x="4645538" y="2205841"/>
            <a:ext cx="1991360" cy="243840"/>
          </a:xfrm>
          <a:prstGeom prst="rightArrow">
            <a:avLst/>
          </a:prstGeom>
          <a:solidFill>
            <a:srgbClr val="F31A0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1739C8C-8593-0AE1-C779-9FEBA99B51D1}"/>
              </a:ext>
            </a:extLst>
          </p:cNvPr>
          <p:cNvSpPr/>
          <p:nvPr/>
        </p:nvSpPr>
        <p:spPr>
          <a:xfrm rot="10800000">
            <a:off x="6054845" y="5232399"/>
            <a:ext cx="1991360" cy="243840"/>
          </a:xfrm>
          <a:prstGeom prst="rightArrow">
            <a:avLst/>
          </a:prstGeom>
          <a:solidFill>
            <a:srgbClr val="F31A0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0610DCE-A802-BF67-80EF-CEC45C4D1069}"/>
              </a:ext>
            </a:extLst>
          </p:cNvPr>
          <p:cNvSpPr txBox="1"/>
          <p:nvPr/>
        </p:nvSpPr>
        <p:spPr>
          <a:xfrm>
            <a:off x="7292747" y="1574121"/>
            <a:ext cx="3175000" cy="1430135"/>
          </a:xfrm>
          <a:prstGeom prst="rect">
            <a:avLst/>
          </a:prstGeom>
          <a:noFill/>
          <a:ln>
            <a:solidFill>
              <a:schemeClr val="tx2">
                <a:lumMod val="50000"/>
                <a:lumOff val="50000"/>
              </a:schemeClr>
            </a:solidFill>
          </a:ln>
        </p:spPr>
        <p:txBody>
          <a:bodyPr wrap="square">
            <a:spAutoFit/>
          </a:bodyPr>
          <a:lstStyle/>
          <a:p>
            <a:pPr>
              <a:lnSpc>
                <a:spcPct val="150000"/>
              </a:lnSpc>
              <a:buFont typeface="Arial" panose="020B0604020202020204" pitchFamily="34" charset="0"/>
              <a:buChar char="•"/>
            </a:pPr>
            <a:r>
              <a:rPr lang="en-US" sz="2000"/>
              <a:t> </a:t>
            </a:r>
            <a:r>
              <a:rPr lang="vi-VN" sz="2000"/>
              <a:t>Nguy cơ chấm công hộ </a:t>
            </a:r>
            <a:endParaRPr lang="en-US" sz="2000"/>
          </a:p>
          <a:p>
            <a:pPr>
              <a:lnSpc>
                <a:spcPct val="150000"/>
              </a:lnSpc>
              <a:buFont typeface="Arial" panose="020B0604020202020204" pitchFamily="34" charset="0"/>
              <a:buChar char="•"/>
            </a:pPr>
            <a:r>
              <a:rPr lang="en-US" sz="2000"/>
              <a:t> </a:t>
            </a:r>
            <a:r>
              <a:rPr lang="vi-VN" sz="2000"/>
              <a:t>Thẻ có thể bị mất/hỏng</a:t>
            </a:r>
          </a:p>
          <a:p>
            <a:pPr>
              <a:lnSpc>
                <a:spcPct val="150000"/>
              </a:lnSpc>
              <a:buFont typeface="Arial" panose="020B0604020202020204" pitchFamily="34" charset="0"/>
              <a:buChar char="•"/>
            </a:pPr>
            <a:r>
              <a:rPr lang="en-US" sz="2000"/>
              <a:t> </a:t>
            </a:r>
            <a:r>
              <a:rPr lang="en-US" sz="2000" err="1"/>
              <a:t>Đ</a:t>
            </a:r>
            <a:r>
              <a:rPr lang="en-US" sz="2000" err="1">
                <a:latin typeface="Arial" panose="020B0604020202020204" pitchFamily="34" charset="0"/>
                <a:cs typeface="Arial" panose="020B0604020202020204" pitchFamily="34" charset="0"/>
              </a:rPr>
              <a:t>ầu</a:t>
            </a:r>
            <a:r>
              <a:rPr lang="en-US" sz="2000"/>
              <a:t> </a:t>
            </a:r>
            <a:r>
              <a:rPr lang="vi-VN" sz="2000"/>
              <a:t>đọc bị mòn.</a:t>
            </a:r>
          </a:p>
        </p:txBody>
      </p:sp>
      <p:sp>
        <p:nvSpPr>
          <p:cNvPr id="14" name="TextBox 13">
            <a:extLst>
              <a:ext uri="{FF2B5EF4-FFF2-40B4-BE49-F238E27FC236}">
                <a16:creationId xmlns:a16="http://schemas.microsoft.com/office/drawing/2014/main" id="{AED0FBFF-FE71-96D8-494B-DE68D6E56B2E}"/>
              </a:ext>
            </a:extLst>
          </p:cNvPr>
          <p:cNvSpPr txBox="1"/>
          <p:nvPr/>
        </p:nvSpPr>
        <p:spPr>
          <a:xfrm>
            <a:off x="1701595" y="4659677"/>
            <a:ext cx="4098819" cy="1420325"/>
          </a:xfrm>
          <a:prstGeom prst="rect">
            <a:avLst/>
          </a:prstGeom>
          <a:noFill/>
          <a:ln>
            <a:solidFill>
              <a:schemeClr val="tx2">
                <a:lumMod val="50000"/>
                <a:lumOff val="50000"/>
              </a:schemeClr>
            </a:solidFill>
          </a:ln>
        </p:spPr>
        <p:txBody>
          <a:bodyPr wrap="square">
            <a:spAutoFit/>
          </a:bodyPr>
          <a:lstStyle/>
          <a:p>
            <a:pPr>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Ảnh hưởng bởi môi trường</a:t>
            </a:r>
          </a:p>
          <a:p>
            <a:pPr>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Cần bảo trì thường xuyên </a:t>
            </a:r>
            <a:endParaRPr lang="en-US" sz="2000">
              <a:latin typeface="Arial" panose="020B0604020202020204" pitchFamily="34" charset="0"/>
              <a:cs typeface="Arial" panose="020B0604020202020204" pitchFamily="34" charset="0"/>
            </a:endParaRPr>
          </a:p>
          <a:p>
            <a:pPr>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 </a:t>
            </a:r>
            <a:r>
              <a:rPr lang="vi-VN" sz="2000" err="1">
                <a:latin typeface="Arial" panose="020B0604020202020204" pitchFamily="34" charset="0"/>
                <a:cs typeface="Arial" panose="020B0604020202020204" pitchFamily="34" charset="0"/>
              </a:rPr>
              <a:t>Kh</a:t>
            </a:r>
            <a:r>
              <a:rPr lang="en-US" sz="2000">
                <a:latin typeface="Arial" panose="020B0604020202020204" pitchFamily="34" charset="0"/>
                <a:cs typeface="Arial" panose="020B0604020202020204" pitchFamily="34" charset="0"/>
              </a:rPr>
              <a:t>ó </a:t>
            </a:r>
            <a:r>
              <a:rPr lang="en-US" sz="2000" err="1">
                <a:latin typeface="Arial" panose="020B0604020202020204" pitchFamily="34" charset="0"/>
                <a:cs typeface="Arial" panose="020B0604020202020204" pitchFamily="34" charset="0"/>
              </a:rPr>
              <a:t>khăn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cho</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lao động tay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chân</a:t>
            </a:r>
            <a:endParaRPr lang="vi-VN" sz="2000">
              <a:latin typeface="Arial" panose="020B0604020202020204" pitchFamily="34" charset="0"/>
              <a:cs typeface="Arial" panose="020B0604020202020204" pitchFamily="34" charset="0"/>
            </a:endParaRPr>
          </a:p>
        </p:txBody>
      </p:sp>
      <p:sp>
        <p:nvSpPr>
          <p:cNvPr id="3" name="Action Button: Go Home 2">
            <a:hlinkClick r:id="rId5" action="ppaction://hlinksldjump" highlightClick="1"/>
            <a:extLst>
              <a:ext uri="{FF2B5EF4-FFF2-40B4-BE49-F238E27FC236}">
                <a16:creationId xmlns:a16="http://schemas.microsoft.com/office/drawing/2014/main" id="{0EF01732-A863-CCA9-8256-8D230E23F726}"/>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12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BE885-D55E-6D36-D2D3-A6DEB5860D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660642D-63C6-6123-A365-DB5B28D140C5}"/>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1. TỔNG QUAN ĐỀ TÀI</a:t>
            </a:r>
          </a:p>
        </p:txBody>
      </p:sp>
      <p:sp>
        <p:nvSpPr>
          <p:cNvPr id="4" name="TextBox 3">
            <a:extLst>
              <a:ext uri="{FF2B5EF4-FFF2-40B4-BE49-F238E27FC236}">
                <a16:creationId xmlns:a16="http://schemas.microsoft.com/office/drawing/2014/main" id="{A57C36F8-58E3-1331-2D52-310614899A6A}"/>
              </a:ext>
            </a:extLst>
          </p:cNvPr>
          <p:cNvSpPr txBox="1"/>
          <p:nvPr/>
        </p:nvSpPr>
        <p:spPr>
          <a:xfrm>
            <a:off x="127820" y="703580"/>
            <a:ext cx="4404852"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1.2 </a:t>
            </a:r>
            <a:r>
              <a:rPr lang="en-US" sz="2000" err="1">
                <a:latin typeface="Arial" panose="020B0604020202020204" pitchFamily="34" charset="0"/>
                <a:cs typeface="Arial" panose="020B0604020202020204" pitchFamily="34" charset="0"/>
              </a:rPr>
              <a:t>Mục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tiêu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của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Đồ</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án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tốt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nghiệp</a:t>
            </a:r>
            <a:endParaRPr lang="en-US" sz="2000">
              <a:latin typeface="Arial" panose="020B0604020202020204" pitchFamily="34" charset="0"/>
              <a:cs typeface="Arial" panose="020B0604020202020204" pitchFamily="34" charset="0"/>
            </a:endParaRPr>
          </a:p>
        </p:txBody>
      </p:sp>
      <p:pic>
        <p:nvPicPr>
          <p:cNvPr id="7" name="Picture 2" descr="Biometric Face Recognition System: Benefits, Uses, &amp; How does it ...">
            <a:extLst>
              <a:ext uri="{FF2B5EF4-FFF2-40B4-BE49-F238E27FC236}">
                <a16:creationId xmlns:a16="http://schemas.microsoft.com/office/drawing/2014/main" id="{A6DBD31A-75CC-6B8F-F066-A1EC56B8B3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5" t="7686" r="8871"/>
          <a:stretch/>
        </p:blipFill>
        <p:spPr bwMode="auto">
          <a:xfrm>
            <a:off x="7792434" y="393287"/>
            <a:ext cx="3657600" cy="26037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amsung Collaborates with KENT Cam Technologies | Samsung Business India">
            <a:extLst>
              <a:ext uri="{FF2B5EF4-FFF2-40B4-BE49-F238E27FC236}">
                <a16:creationId xmlns:a16="http://schemas.microsoft.com/office/drawing/2014/main" id="{1065B736-3441-CA35-3D7B-80C527B6F7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44" r="11000" b="4114"/>
          <a:stretch/>
        </p:blipFill>
        <p:spPr bwMode="auto">
          <a:xfrm>
            <a:off x="7792434" y="3967225"/>
            <a:ext cx="3657600" cy="2497487"/>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1">
            <a:extLst>
              <a:ext uri="{FF2B5EF4-FFF2-40B4-BE49-F238E27FC236}">
                <a16:creationId xmlns:a16="http://schemas.microsoft.com/office/drawing/2014/main" id="{2680705C-2DFC-08BD-A1BC-7287CAAE904E}"/>
              </a:ext>
            </a:extLst>
          </p:cNvPr>
          <p:cNvSpPr/>
          <p:nvPr/>
        </p:nvSpPr>
        <p:spPr>
          <a:xfrm rot="5400000">
            <a:off x="9323374" y="3328203"/>
            <a:ext cx="595720" cy="307850"/>
          </a:xfrm>
          <a:prstGeom prst="rightArrow">
            <a:avLst/>
          </a:prstGeom>
          <a:solidFill>
            <a:srgbClr val="77C63D"/>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TextBox 9">
            <a:extLst>
              <a:ext uri="{FF2B5EF4-FFF2-40B4-BE49-F238E27FC236}">
                <a16:creationId xmlns:a16="http://schemas.microsoft.com/office/drawing/2014/main" id="{839BCD22-251A-8A2A-99F2-E71B87199E85}"/>
              </a:ext>
            </a:extLst>
          </p:cNvPr>
          <p:cNvSpPr txBox="1"/>
          <p:nvPr/>
        </p:nvSpPr>
        <p:spPr>
          <a:xfrm>
            <a:off x="436553" y="1684831"/>
            <a:ext cx="6705599" cy="4190314"/>
          </a:xfrm>
          <a:prstGeom prst="rect">
            <a:avLst/>
          </a:prstGeom>
          <a:noFill/>
        </p:spPr>
        <p:txBody>
          <a:bodyPr wrap="square" rtlCol="0">
            <a:spAutoFit/>
          </a:bodyPr>
          <a:lstStyle/>
          <a:p>
            <a:pPr marL="403225" lvl="1" indent="-342900" eaLnBrk="0" fontAlgn="base" hangingPunct="0">
              <a:lnSpc>
                <a:spcPct val="150000"/>
              </a:lnSpc>
              <a:spcBef>
                <a:spcPct val="0"/>
              </a:spcBef>
              <a:spcAft>
                <a:spcPct val="0"/>
              </a:spcAft>
              <a:buFont typeface="Arial" panose="020B0604020202020204" pitchFamily="34" charset="0"/>
              <a:buChar char="•"/>
            </a:pPr>
            <a:r>
              <a:rPr lang="en-US" sz="2000" err="1">
                <a:latin typeface="Arial (Body)"/>
              </a:rPr>
              <a:t>Sử</a:t>
            </a:r>
            <a:r>
              <a:rPr lang="en-US" sz="2000">
                <a:latin typeface="Arial (Body)"/>
              </a:rPr>
              <a:t> </a:t>
            </a:r>
            <a:r>
              <a:rPr lang="en-US" sz="2000" err="1">
                <a:latin typeface="Arial (Body)"/>
              </a:rPr>
              <a:t>dụng</a:t>
            </a:r>
            <a:r>
              <a:rPr lang="en-US" sz="2000">
                <a:latin typeface="Arial (Body)"/>
              </a:rPr>
              <a:t> </a:t>
            </a:r>
            <a:r>
              <a:rPr lang="en-US" sz="2000" err="1">
                <a:latin typeface="Arial (Body)"/>
              </a:rPr>
              <a:t>công</a:t>
            </a:r>
            <a:r>
              <a:rPr lang="en-US" sz="2000">
                <a:latin typeface="Arial (Body)"/>
              </a:rPr>
              <a:t> </a:t>
            </a:r>
            <a:r>
              <a:rPr lang="en-US" sz="2000" err="1">
                <a:latin typeface="Arial (Body)"/>
              </a:rPr>
              <a:t>nghệ</a:t>
            </a:r>
            <a:r>
              <a:rPr lang="en-US" sz="2000">
                <a:latin typeface="Arial (Body)"/>
              </a:rPr>
              <a:t> </a:t>
            </a:r>
            <a:r>
              <a:rPr lang="en-US" sz="2000" err="1">
                <a:latin typeface="Arial (Body)"/>
              </a:rPr>
              <a:t>nhận</a:t>
            </a:r>
            <a:r>
              <a:rPr lang="en-US" sz="2000">
                <a:latin typeface="Arial (Body)"/>
              </a:rPr>
              <a:t> </a:t>
            </a:r>
            <a:r>
              <a:rPr lang="en-US" sz="2000" err="1">
                <a:latin typeface="Arial (Body)"/>
              </a:rPr>
              <a:t>diện</a:t>
            </a:r>
            <a:r>
              <a:rPr lang="en-US" sz="2000">
                <a:latin typeface="Arial (Body)"/>
              </a:rPr>
              <a:t> </a:t>
            </a:r>
            <a:r>
              <a:rPr lang="en-US" sz="2000" err="1">
                <a:latin typeface="Arial (Body)"/>
              </a:rPr>
              <a:t>khuôn</a:t>
            </a:r>
            <a:r>
              <a:rPr lang="en-US" sz="2000">
                <a:latin typeface="Arial (Body)"/>
              </a:rPr>
              <a:t> </a:t>
            </a:r>
            <a:r>
              <a:rPr lang="en-US" sz="2000" err="1">
                <a:latin typeface="Arial (Body)"/>
              </a:rPr>
              <a:t>mặt</a:t>
            </a:r>
            <a:r>
              <a:rPr lang="en-US" sz="2000">
                <a:latin typeface="Arial (Body)"/>
              </a:rPr>
              <a:t> </a:t>
            </a:r>
            <a:r>
              <a:rPr lang="en-US" sz="2000" err="1">
                <a:latin typeface="Arial (Body)"/>
              </a:rPr>
              <a:t>để</a:t>
            </a:r>
            <a:r>
              <a:rPr lang="en-US" sz="2000">
                <a:latin typeface="Arial (Body)"/>
              </a:rPr>
              <a:t> </a:t>
            </a:r>
            <a:r>
              <a:rPr lang="en-US" sz="2000" err="1">
                <a:latin typeface="Arial (Body)"/>
              </a:rPr>
              <a:t>xây</a:t>
            </a:r>
            <a:r>
              <a:rPr lang="en-US" sz="2000">
                <a:latin typeface="Arial (Body)"/>
              </a:rPr>
              <a:t> </a:t>
            </a:r>
            <a:r>
              <a:rPr lang="en-US" sz="2000" err="1">
                <a:latin typeface="Arial (Body)"/>
              </a:rPr>
              <a:t>dựng</a:t>
            </a:r>
            <a:r>
              <a:rPr lang="en-US" sz="2000">
                <a:latin typeface="Arial (Body)"/>
              </a:rPr>
              <a:t> </a:t>
            </a:r>
            <a:r>
              <a:rPr lang="en-US" sz="2000" err="1">
                <a:latin typeface="Arial (Body)"/>
              </a:rPr>
              <a:t>hệ</a:t>
            </a:r>
            <a:r>
              <a:rPr lang="en-US" sz="2000">
                <a:latin typeface="Arial (Body)"/>
              </a:rPr>
              <a:t> </a:t>
            </a:r>
            <a:r>
              <a:rPr lang="en-US" sz="2000" err="1">
                <a:latin typeface="Arial (Body)"/>
              </a:rPr>
              <a:t>thống</a:t>
            </a:r>
            <a:r>
              <a:rPr lang="en-US" sz="2000">
                <a:latin typeface="Arial (Body)"/>
              </a:rPr>
              <a:t> </a:t>
            </a:r>
            <a:r>
              <a:rPr lang="en-US" sz="2000" err="1">
                <a:latin typeface="Arial (Body)"/>
              </a:rPr>
              <a:t>chấm</a:t>
            </a:r>
            <a:r>
              <a:rPr lang="en-US" sz="2000">
                <a:latin typeface="Arial (Body)"/>
              </a:rPr>
              <a:t> </a:t>
            </a:r>
            <a:r>
              <a:rPr lang="en-US" sz="2000" err="1">
                <a:latin typeface="Arial (Body)"/>
              </a:rPr>
              <a:t>công</a:t>
            </a:r>
            <a:r>
              <a:rPr lang="en-US" sz="2000">
                <a:latin typeface="Arial (Body)"/>
              </a:rPr>
              <a:t>:</a:t>
            </a:r>
          </a:p>
          <a:p>
            <a:pPr marL="860425" lvl="2" indent="-342900" eaLnBrk="0" fontAlgn="base" hangingPunct="0">
              <a:lnSpc>
                <a:spcPct val="150000"/>
              </a:lnSpc>
              <a:spcBef>
                <a:spcPct val="0"/>
              </a:spcBef>
              <a:spcAft>
                <a:spcPct val="0"/>
              </a:spcAft>
              <a:buFont typeface="Wingdings" panose="05000000000000000000" pitchFamily="2" charset="2"/>
              <a:buChar char="ü"/>
            </a:pPr>
            <a:r>
              <a:rPr lang="en-US" altLang="en-US" sz="2000" err="1">
                <a:latin typeface="Arial" panose="020B0604020202020204" pitchFamily="34" charset="0"/>
              </a:rPr>
              <a:t>Ngăn</a:t>
            </a:r>
            <a:r>
              <a:rPr lang="en-US" altLang="en-US" sz="2000">
                <a:latin typeface="Arial" panose="020B0604020202020204" pitchFamily="34" charset="0"/>
              </a:rPr>
              <a:t> </a:t>
            </a:r>
            <a:r>
              <a:rPr lang="en-US" altLang="en-US" sz="2000" err="1">
                <a:latin typeface="Arial" panose="020B0604020202020204" pitchFamily="34" charset="0"/>
              </a:rPr>
              <a:t>chặn</a:t>
            </a:r>
            <a:r>
              <a:rPr lang="en-US" altLang="en-US" sz="2000">
                <a:latin typeface="Arial" panose="020B0604020202020204" pitchFamily="34" charset="0"/>
              </a:rPr>
              <a:t> </a:t>
            </a:r>
            <a:r>
              <a:rPr lang="en-US" altLang="en-US" sz="2000" err="1">
                <a:latin typeface="Arial" panose="020B0604020202020204" pitchFamily="34" charset="0"/>
              </a:rPr>
              <a:t>tình</a:t>
            </a:r>
            <a:r>
              <a:rPr lang="en-US" altLang="en-US" sz="2000">
                <a:latin typeface="Arial" panose="020B0604020202020204" pitchFamily="34" charset="0"/>
              </a:rPr>
              <a:t> </a:t>
            </a:r>
            <a:r>
              <a:rPr lang="en-US" altLang="en-US" sz="2000" err="1">
                <a:latin typeface="Arial" panose="020B0604020202020204" pitchFamily="34" charset="0"/>
              </a:rPr>
              <a:t>trạng</a:t>
            </a:r>
            <a:r>
              <a:rPr lang="en-US" altLang="en-US" sz="2000">
                <a:latin typeface="Arial" panose="020B0604020202020204" pitchFamily="34" charset="0"/>
              </a:rPr>
              <a:t> </a:t>
            </a:r>
            <a:r>
              <a:rPr lang="en-US" altLang="en-US" sz="2000" err="1">
                <a:latin typeface="Arial" panose="020B0604020202020204" pitchFamily="34" charset="0"/>
              </a:rPr>
              <a:t>chấm</a:t>
            </a:r>
            <a:r>
              <a:rPr lang="en-US" altLang="en-US" sz="2000">
                <a:latin typeface="Arial" panose="020B0604020202020204" pitchFamily="34" charset="0"/>
              </a:rPr>
              <a:t> </a:t>
            </a:r>
            <a:r>
              <a:rPr lang="en-US" altLang="en-US" sz="2000" err="1">
                <a:latin typeface="Arial" panose="020B0604020202020204" pitchFamily="34" charset="0"/>
              </a:rPr>
              <a:t>công</a:t>
            </a:r>
            <a:r>
              <a:rPr lang="en-US" altLang="en-US" sz="2000">
                <a:latin typeface="Arial" panose="020B0604020202020204" pitchFamily="34" charset="0"/>
              </a:rPr>
              <a:t> </a:t>
            </a:r>
            <a:r>
              <a:rPr lang="en-US" altLang="en-US" sz="2000" err="1">
                <a:latin typeface="Arial" panose="020B0604020202020204" pitchFamily="34" charset="0"/>
              </a:rPr>
              <a:t>hộ</a:t>
            </a:r>
            <a:r>
              <a:rPr lang="en-US" altLang="en-US" sz="2000">
                <a:latin typeface="Arial" panose="020B0604020202020204" pitchFamily="34" charset="0"/>
              </a:rPr>
              <a:t>.</a:t>
            </a:r>
          </a:p>
          <a:p>
            <a:pPr marL="860425" lvl="2" indent="-342900" eaLnBrk="0" fontAlgn="base" hangingPunct="0">
              <a:lnSpc>
                <a:spcPct val="150000"/>
              </a:lnSpc>
              <a:spcBef>
                <a:spcPct val="0"/>
              </a:spcBef>
              <a:spcAft>
                <a:spcPct val="0"/>
              </a:spcAft>
              <a:buFont typeface="Wingdings" panose="05000000000000000000" pitchFamily="2" charset="2"/>
              <a:buChar char="ü"/>
            </a:pPr>
            <a:r>
              <a:rPr lang="en-US" altLang="en-US" sz="2000" err="1">
                <a:latin typeface="Arial" panose="020B0604020202020204" pitchFamily="34" charset="0"/>
              </a:rPr>
              <a:t>Hạn</a:t>
            </a:r>
            <a:r>
              <a:rPr lang="en-US" altLang="en-US" sz="2000">
                <a:latin typeface="Arial" panose="020B0604020202020204" pitchFamily="34" charset="0"/>
              </a:rPr>
              <a:t> </a:t>
            </a:r>
            <a:r>
              <a:rPr lang="en-US" altLang="en-US" sz="2000" err="1">
                <a:latin typeface="Arial" panose="020B0604020202020204" pitchFamily="34" charset="0"/>
              </a:rPr>
              <a:t>chế</a:t>
            </a:r>
            <a:r>
              <a:rPr lang="en-US" altLang="en-US" sz="2000">
                <a:latin typeface="Arial" panose="020B0604020202020204" pitchFamily="34" charset="0"/>
              </a:rPr>
              <a:t> hao </a:t>
            </a:r>
            <a:r>
              <a:rPr lang="en-US" altLang="en-US" sz="2000" err="1">
                <a:latin typeface="Arial" panose="020B0604020202020204" pitchFamily="34" charset="0"/>
              </a:rPr>
              <a:t>mòn</a:t>
            </a:r>
            <a:r>
              <a:rPr lang="en-US" altLang="en-US" sz="2000">
                <a:latin typeface="Arial" panose="020B0604020202020204" pitchFamily="34" charset="0"/>
              </a:rPr>
              <a:t> </a:t>
            </a:r>
            <a:r>
              <a:rPr lang="en-US" altLang="en-US" sz="2000" err="1">
                <a:latin typeface="Arial" panose="020B0604020202020204" pitchFamily="34" charset="0"/>
              </a:rPr>
              <a:t>thiết</a:t>
            </a:r>
            <a:r>
              <a:rPr lang="en-US" altLang="en-US" sz="2000">
                <a:latin typeface="Arial" panose="020B0604020202020204" pitchFamily="34" charset="0"/>
              </a:rPr>
              <a:t> </a:t>
            </a:r>
            <a:r>
              <a:rPr lang="en-US" altLang="en-US" sz="2000" err="1">
                <a:latin typeface="Arial" panose="020B0604020202020204" pitchFamily="34" charset="0"/>
              </a:rPr>
              <a:t>bị</a:t>
            </a:r>
            <a:r>
              <a:rPr lang="en-US" altLang="en-US" sz="2000">
                <a:latin typeface="Arial" panose="020B0604020202020204" pitchFamily="34" charset="0"/>
              </a:rPr>
              <a:t> do </a:t>
            </a:r>
            <a:r>
              <a:rPr lang="en-US" altLang="en-US" sz="2000" err="1">
                <a:latin typeface="Arial" panose="020B0604020202020204" pitchFamily="34" charset="0"/>
              </a:rPr>
              <a:t>không</a:t>
            </a:r>
            <a:r>
              <a:rPr lang="en-US" altLang="en-US" sz="2000">
                <a:latin typeface="Arial" panose="020B0604020202020204" pitchFamily="34" charset="0"/>
              </a:rPr>
              <a:t> </a:t>
            </a:r>
            <a:r>
              <a:rPr lang="en-US" altLang="en-US" sz="2000" err="1">
                <a:latin typeface="Arial" panose="020B0604020202020204" pitchFamily="34" charset="0"/>
              </a:rPr>
              <a:t>cần</a:t>
            </a:r>
            <a:r>
              <a:rPr lang="en-US" altLang="en-US" sz="2000">
                <a:latin typeface="Arial" panose="020B0604020202020204" pitchFamily="34" charset="0"/>
              </a:rPr>
              <a:t> </a:t>
            </a:r>
            <a:r>
              <a:rPr lang="en-US" altLang="en-US" sz="2000" err="1">
                <a:latin typeface="Arial" panose="020B0604020202020204" pitchFamily="34" charset="0"/>
              </a:rPr>
              <a:t>tiếp</a:t>
            </a:r>
            <a:r>
              <a:rPr lang="en-US" altLang="en-US" sz="2000">
                <a:latin typeface="Arial" panose="020B0604020202020204" pitchFamily="34" charset="0"/>
              </a:rPr>
              <a:t> </a:t>
            </a:r>
            <a:r>
              <a:rPr lang="en-US" altLang="en-US" sz="2000" err="1">
                <a:latin typeface="Arial" panose="020B0604020202020204" pitchFamily="34" charset="0"/>
              </a:rPr>
              <a:t>xúc</a:t>
            </a:r>
            <a:r>
              <a:rPr lang="en-US" altLang="en-US" sz="2000">
                <a:latin typeface="Arial" panose="020B0604020202020204" pitchFamily="34" charset="0"/>
              </a:rPr>
              <a:t>.</a:t>
            </a:r>
          </a:p>
          <a:p>
            <a:pPr marL="860425" lvl="2" indent="-342900" eaLnBrk="0" fontAlgn="base" hangingPunct="0">
              <a:lnSpc>
                <a:spcPct val="150000"/>
              </a:lnSpc>
              <a:spcBef>
                <a:spcPct val="0"/>
              </a:spcBef>
              <a:spcAft>
                <a:spcPct val="0"/>
              </a:spcAft>
              <a:buFont typeface="Wingdings" panose="05000000000000000000" pitchFamily="2" charset="2"/>
              <a:buChar char="ü"/>
            </a:pPr>
            <a:r>
              <a:rPr lang="en-US" altLang="en-US" sz="2000" err="1">
                <a:latin typeface="Arial" panose="020B0604020202020204" pitchFamily="34" charset="0"/>
              </a:rPr>
              <a:t>Giảm</a:t>
            </a:r>
            <a:r>
              <a:rPr lang="en-US" altLang="en-US" sz="2000">
                <a:latin typeface="Arial" panose="020B0604020202020204" pitchFamily="34" charset="0"/>
              </a:rPr>
              <a:t> chi </a:t>
            </a:r>
            <a:r>
              <a:rPr lang="en-US" altLang="en-US" sz="2000" err="1">
                <a:latin typeface="Arial" panose="020B0604020202020204" pitchFamily="34" charset="0"/>
              </a:rPr>
              <a:t>phí</a:t>
            </a:r>
            <a:r>
              <a:rPr lang="en-US" altLang="en-US" sz="2000">
                <a:latin typeface="Arial" panose="020B0604020202020204" pitchFamily="34" charset="0"/>
              </a:rPr>
              <a:t> </a:t>
            </a:r>
            <a:r>
              <a:rPr lang="en-US" altLang="en-US" sz="2000" err="1">
                <a:latin typeface="Arial" panose="020B0604020202020204" pitchFamily="34" charset="0"/>
              </a:rPr>
              <a:t>và</a:t>
            </a:r>
            <a:r>
              <a:rPr lang="en-US" altLang="en-US" sz="2000">
                <a:latin typeface="Arial" panose="020B0604020202020204" pitchFamily="34" charset="0"/>
              </a:rPr>
              <a:t> </a:t>
            </a:r>
            <a:r>
              <a:rPr lang="en-US" altLang="en-US" sz="2000" err="1">
                <a:latin typeface="Arial" panose="020B0604020202020204" pitchFamily="34" charset="0"/>
              </a:rPr>
              <a:t>tần</a:t>
            </a:r>
            <a:r>
              <a:rPr lang="en-US" altLang="en-US" sz="2000">
                <a:latin typeface="Arial" panose="020B0604020202020204" pitchFamily="34" charset="0"/>
              </a:rPr>
              <a:t> </a:t>
            </a:r>
            <a:r>
              <a:rPr lang="en-US" altLang="en-US" sz="2000" err="1">
                <a:latin typeface="Arial" panose="020B0604020202020204" pitchFamily="34" charset="0"/>
              </a:rPr>
              <a:t>suất</a:t>
            </a:r>
            <a:r>
              <a:rPr lang="en-US" altLang="en-US" sz="2000">
                <a:latin typeface="Arial" panose="020B0604020202020204" pitchFamily="34" charset="0"/>
              </a:rPr>
              <a:t> </a:t>
            </a:r>
            <a:r>
              <a:rPr lang="en-US" altLang="en-US" sz="2000" err="1">
                <a:latin typeface="Arial" panose="020B0604020202020204" pitchFamily="34" charset="0"/>
              </a:rPr>
              <a:t>bảo</a:t>
            </a:r>
            <a:r>
              <a:rPr lang="en-US" altLang="en-US" sz="2000">
                <a:latin typeface="Arial" panose="020B0604020202020204" pitchFamily="34" charset="0"/>
              </a:rPr>
              <a:t> </a:t>
            </a:r>
            <a:r>
              <a:rPr lang="en-US" altLang="en-US" sz="2000" err="1">
                <a:latin typeface="Arial" panose="020B0604020202020204" pitchFamily="34" charset="0"/>
              </a:rPr>
              <a:t>trì</a:t>
            </a:r>
            <a:r>
              <a:rPr lang="en-US" altLang="en-US" sz="2000">
                <a:latin typeface="Arial" panose="020B0604020202020204" pitchFamily="34" charset="0"/>
              </a:rPr>
              <a:t> </a:t>
            </a:r>
            <a:r>
              <a:rPr lang="en-US" altLang="en-US" sz="2000" err="1">
                <a:latin typeface="Arial" panose="020B0604020202020204" pitchFamily="34" charset="0"/>
              </a:rPr>
              <a:t>thiết</a:t>
            </a:r>
            <a:r>
              <a:rPr lang="en-US" altLang="en-US" sz="2000">
                <a:latin typeface="Arial" panose="020B0604020202020204" pitchFamily="34" charset="0"/>
              </a:rPr>
              <a:t> </a:t>
            </a:r>
            <a:r>
              <a:rPr lang="en-US" altLang="en-US" sz="2000" err="1">
                <a:latin typeface="Arial" panose="020B0604020202020204" pitchFamily="34" charset="0"/>
              </a:rPr>
              <a:t>bị</a:t>
            </a:r>
            <a:r>
              <a:rPr lang="en-US" altLang="en-US" sz="2000">
                <a:latin typeface="Arial" panose="020B0604020202020204" pitchFamily="34" charset="0"/>
              </a:rPr>
              <a:t>.</a:t>
            </a:r>
          </a:p>
          <a:p>
            <a:pPr marL="860425" lvl="2" indent="-342900" eaLnBrk="0" fontAlgn="base" hangingPunct="0">
              <a:lnSpc>
                <a:spcPct val="150000"/>
              </a:lnSpc>
              <a:spcBef>
                <a:spcPct val="0"/>
              </a:spcBef>
              <a:spcAft>
                <a:spcPct val="0"/>
              </a:spcAft>
              <a:buFont typeface="Wingdings" panose="05000000000000000000" pitchFamily="2" charset="2"/>
              <a:buChar char="ü"/>
            </a:pPr>
            <a:r>
              <a:rPr lang="en-US" altLang="en-US" sz="2000" err="1">
                <a:latin typeface="Arial" panose="020B0604020202020204" pitchFamily="34" charset="0"/>
              </a:rPr>
              <a:t>Tạo</a:t>
            </a:r>
            <a:r>
              <a:rPr lang="en-US" altLang="en-US" sz="2000">
                <a:latin typeface="Arial" panose="020B0604020202020204" pitchFamily="34" charset="0"/>
              </a:rPr>
              <a:t> </a:t>
            </a:r>
            <a:r>
              <a:rPr lang="en-US" altLang="en-US" sz="2000" err="1">
                <a:latin typeface="Arial" panose="020B0604020202020204" pitchFamily="34" charset="0"/>
              </a:rPr>
              <a:t>thuận</a:t>
            </a:r>
            <a:r>
              <a:rPr lang="en-US" altLang="en-US" sz="2000">
                <a:latin typeface="Arial" panose="020B0604020202020204" pitchFamily="34" charset="0"/>
              </a:rPr>
              <a:t> </a:t>
            </a:r>
            <a:r>
              <a:rPr lang="en-US" altLang="en-US" sz="2000" err="1">
                <a:latin typeface="Arial" panose="020B0604020202020204" pitchFamily="34" charset="0"/>
              </a:rPr>
              <a:t>tiện</a:t>
            </a:r>
            <a:r>
              <a:rPr lang="en-US" altLang="en-US" sz="2000">
                <a:latin typeface="Arial" panose="020B0604020202020204" pitchFamily="34" charset="0"/>
              </a:rPr>
              <a:t> </a:t>
            </a:r>
            <a:r>
              <a:rPr lang="en-US" altLang="en-US" sz="2000" err="1">
                <a:latin typeface="Arial" panose="020B0604020202020204" pitchFamily="34" charset="0"/>
              </a:rPr>
              <a:t>cho</a:t>
            </a:r>
            <a:r>
              <a:rPr lang="en-US" altLang="en-US" sz="2000">
                <a:latin typeface="Arial" panose="020B0604020202020204" pitchFamily="34" charset="0"/>
              </a:rPr>
              <a:t> </a:t>
            </a:r>
            <a:r>
              <a:rPr lang="en-US" altLang="en-US" sz="2000" err="1">
                <a:latin typeface="Arial" panose="020B0604020202020204" pitchFamily="34" charset="0"/>
              </a:rPr>
              <a:t>lao</a:t>
            </a:r>
            <a:r>
              <a:rPr lang="en-US" altLang="en-US" sz="2000">
                <a:latin typeface="Arial" panose="020B0604020202020204" pitchFamily="34" charset="0"/>
              </a:rPr>
              <a:t> </a:t>
            </a:r>
            <a:r>
              <a:rPr lang="en-US" altLang="en-US" sz="2000" err="1">
                <a:latin typeface="Arial" panose="020B0604020202020204" pitchFamily="34" charset="0"/>
              </a:rPr>
              <a:t>động</a:t>
            </a:r>
            <a:r>
              <a:rPr lang="en-US" altLang="en-US" sz="2000">
                <a:latin typeface="Arial" panose="020B0604020202020204" pitchFamily="34" charset="0"/>
              </a:rPr>
              <a:t> </a:t>
            </a:r>
            <a:r>
              <a:rPr lang="en-US" altLang="en-US" sz="2000" err="1">
                <a:latin typeface="Arial" panose="020B0604020202020204" pitchFamily="34" charset="0"/>
              </a:rPr>
              <a:t>tay</a:t>
            </a:r>
            <a:r>
              <a:rPr lang="en-US" altLang="en-US" sz="2000">
                <a:latin typeface="Arial" panose="020B0604020202020204" pitchFamily="34" charset="0"/>
              </a:rPr>
              <a:t> </a:t>
            </a:r>
            <a:r>
              <a:rPr lang="en-US" altLang="en-US" sz="2000" err="1">
                <a:latin typeface="Arial" panose="020B0604020202020204" pitchFamily="34" charset="0"/>
              </a:rPr>
              <a:t>chân</a:t>
            </a:r>
            <a:r>
              <a:rPr lang="en-US" altLang="en-US" sz="2000">
                <a:latin typeface="Arial" panose="020B0604020202020204" pitchFamily="34" charset="0"/>
              </a:rPr>
              <a:t>.</a:t>
            </a:r>
          </a:p>
          <a:p>
            <a:pPr marL="860425" lvl="2" indent="-342900" eaLnBrk="0" fontAlgn="base" hangingPunct="0">
              <a:lnSpc>
                <a:spcPct val="150000"/>
              </a:lnSpc>
              <a:spcBef>
                <a:spcPct val="0"/>
              </a:spcBef>
              <a:spcAft>
                <a:spcPct val="0"/>
              </a:spcAft>
              <a:buFont typeface="Wingdings" panose="05000000000000000000" pitchFamily="2" charset="2"/>
              <a:buChar char="ü"/>
            </a:pPr>
            <a:endParaRPr lang="en-US" altLang="en-US" sz="2000">
              <a:latin typeface="Arial (Body)"/>
            </a:endParaRPr>
          </a:p>
          <a:p>
            <a:pPr marL="284163" lvl="2" indent="-223838" eaLnBrk="0" fontAlgn="base" hangingPunct="0">
              <a:lnSpc>
                <a:spcPct val="150000"/>
              </a:lnSpc>
              <a:spcBef>
                <a:spcPct val="0"/>
              </a:spcBef>
              <a:spcAft>
                <a:spcPct val="0"/>
              </a:spcAft>
              <a:buFont typeface="Arial" panose="020B0604020202020204" pitchFamily="34" charset="0"/>
              <a:buChar char="•"/>
            </a:pPr>
            <a:r>
              <a:rPr lang="vi-VN" sz="2000">
                <a:latin typeface="Arial (Body)"/>
              </a:rPr>
              <a:t>Phát triển giao diện</a:t>
            </a:r>
            <a:r>
              <a:rPr lang="en-US" sz="2000">
                <a:latin typeface="Arial (Body)"/>
              </a:rPr>
              <a:t> </a:t>
            </a:r>
            <a:r>
              <a:rPr lang="en-US" sz="2000" err="1">
                <a:latin typeface="Arial (Body)"/>
              </a:rPr>
              <a:t>hiển</a:t>
            </a:r>
            <a:r>
              <a:rPr lang="en-US" sz="2000">
                <a:latin typeface="Arial (Body)"/>
              </a:rPr>
              <a:t> </a:t>
            </a:r>
            <a:r>
              <a:rPr lang="en-US" sz="2000" err="1">
                <a:latin typeface="Arial (Body)"/>
              </a:rPr>
              <a:t>thị</a:t>
            </a:r>
            <a:r>
              <a:rPr lang="en-US" sz="2000">
                <a:latin typeface="Arial (Body)"/>
              </a:rPr>
              <a:t> </a:t>
            </a:r>
            <a:r>
              <a:rPr lang="en-US" sz="2000" err="1">
                <a:latin typeface="Arial (Body)"/>
              </a:rPr>
              <a:t>cho</a:t>
            </a:r>
            <a:r>
              <a:rPr lang="vi-VN" sz="2000">
                <a:latin typeface="Arial (Body)"/>
              </a:rPr>
              <a:t> nhân viên</a:t>
            </a:r>
            <a:r>
              <a:rPr lang="en-US" sz="2000">
                <a:latin typeface="Arial (Body)"/>
              </a:rPr>
              <a:t> </a:t>
            </a:r>
            <a:r>
              <a:rPr lang="en-US" sz="2000" err="1">
                <a:latin typeface="Arial (Body)"/>
              </a:rPr>
              <a:t>và</a:t>
            </a:r>
            <a:r>
              <a:rPr lang="en-US" sz="2000">
                <a:latin typeface="Arial (Body)"/>
              </a:rPr>
              <a:t> </a:t>
            </a:r>
            <a:r>
              <a:rPr lang="en-US" sz="2000" err="1">
                <a:latin typeface="Arial (Body)"/>
              </a:rPr>
              <a:t>quản</a:t>
            </a:r>
            <a:r>
              <a:rPr lang="en-US" sz="2000">
                <a:latin typeface="Arial (Body)"/>
              </a:rPr>
              <a:t> </a:t>
            </a:r>
            <a:r>
              <a:rPr lang="en-US" sz="2000" err="1">
                <a:latin typeface="Arial (Body)"/>
              </a:rPr>
              <a:t>trị</a:t>
            </a:r>
            <a:r>
              <a:rPr lang="en-US" sz="2000">
                <a:latin typeface="Arial (Body)"/>
              </a:rPr>
              <a:t>.</a:t>
            </a:r>
          </a:p>
          <a:p>
            <a:pPr marL="517525" lvl="2" eaLnBrk="0" fontAlgn="base" hangingPunct="0">
              <a:lnSpc>
                <a:spcPct val="150000"/>
              </a:lnSpc>
              <a:spcBef>
                <a:spcPct val="0"/>
              </a:spcBef>
              <a:spcAft>
                <a:spcPct val="0"/>
              </a:spcAft>
            </a:pPr>
            <a:endParaRPr lang="en-US" sz="2000">
              <a:latin typeface="Arial (Body)"/>
            </a:endParaRPr>
          </a:p>
        </p:txBody>
      </p:sp>
      <p:sp>
        <p:nvSpPr>
          <p:cNvPr id="3" name="Action Button: Go Home 2">
            <a:hlinkClick r:id="rId5" action="ppaction://hlinksldjump" highlightClick="1"/>
            <a:extLst>
              <a:ext uri="{FF2B5EF4-FFF2-40B4-BE49-F238E27FC236}">
                <a16:creationId xmlns:a16="http://schemas.microsoft.com/office/drawing/2014/main" id="{B49E7C63-1A6C-BBCD-1760-D07A1EA167D0}"/>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84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wipe(down)">
                                      <p:cBhvr>
                                        <p:cTn id="23" dur="500"/>
                                        <p:tgtEl>
                                          <p:spTgt spid="10">
                                            <p:txEl>
                                              <p:pRg st="1" end="1"/>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wipe(down)">
                                      <p:cBhvr>
                                        <p:cTn id="26" dur="500"/>
                                        <p:tgtEl>
                                          <p:spTgt spid="10">
                                            <p:txEl>
                                              <p:pRg st="2" end="2"/>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Effect transition="in" filter="wipe(down)">
                                      <p:cBhvr>
                                        <p:cTn id="29" dur="500"/>
                                        <p:tgtEl>
                                          <p:spTgt spid="10">
                                            <p:txEl>
                                              <p:pRg st="3" end="3"/>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wipe(down)">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CE5EA-FAAB-1B9D-37F5-5E19BC81CB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D3D2E8F-8EDD-1745-1A89-4FE0CFFEC413}"/>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2. CÁC CÔNG NGHỆ NỀN TẢNG</a:t>
            </a:r>
          </a:p>
        </p:txBody>
      </p:sp>
      <p:sp>
        <p:nvSpPr>
          <p:cNvPr id="3" name="Action Button: Go Home 2">
            <a:hlinkClick r:id="rId3" action="ppaction://hlinksldjump" highlightClick="1"/>
            <a:extLst>
              <a:ext uri="{FF2B5EF4-FFF2-40B4-BE49-F238E27FC236}">
                <a16:creationId xmlns:a16="http://schemas.microsoft.com/office/drawing/2014/main" id="{535796BC-88B4-55D9-65FB-54951CDD4A9E}"/>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D4DF0EA5-16CA-D0DC-38FC-5267481C91CE}"/>
              </a:ext>
            </a:extLst>
          </p:cNvPr>
          <p:cNvGrpSpPr/>
          <p:nvPr/>
        </p:nvGrpSpPr>
        <p:grpSpPr>
          <a:xfrm>
            <a:off x="1222513" y="1801439"/>
            <a:ext cx="9746973" cy="3255121"/>
            <a:chOff x="945322" y="2082192"/>
            <a:chExt cx="9875078" cy="3289926"/>
          </a:xfrm>
        </p:grpSpPr>
        <p:pic>
          <p:nvPicPr>
            <p:cNvPr id="6" name="Picture 5" descr="A diagram of a network&#10;&#10;Description automatically generated">
              <a:extLst>
                <a:ext uri="{FF2B5EF4-FFF2-40B4-BE49-F238E27FC236}">
                  <a16:creationId xmlns:a16="http://schemas.microsoft.com/office/drawing/2014/main" id="{EE1EC4F8-B181-5671-FAEB-9311EDB8186A}"/>
                </a:ext>
              </a:extLst>
            </p:cNvPr>
            <p:cNvPicPr>
              <a:picLocks noChangeAspect="1"/>
            </p:cNvPicPr>
            <p:nvPr/>
          </p:nvPicPr>
          <p:blipFill>
            <a:blip r:embed="rId4"/>
            <a:stretch>
              <a:fillRect/>
            </a:stretch>
          </p:blipFill>
          <p:spPr>
            <a:xfrm>
              <a:off x="965200" y="2082192"/>
              <a:ext cx="9855200" cy="3289926"/>
            </a:xfrm>
            <a:prstGeom prst="rect">
              <a:avLst/>
            </a:prstGeom>
          </p:spPr>
        </p:pic>
        <p:pic>
          <p:nvPicPr>
            <p:cNvPr id="1026" name="Picture 2" descr="Face detection guide | Google AI Edge | Google AI for Developers">
              <a:extLst>
                <a:ext uri="{FF2B5EF4-FFF2-40B4-BE49-F238E27FC236}">
                  <a16:creationId xmlns:a16="http://schemas.microsoft.com/office/drawing/2014/main" id="{AACEFEA7-3C13-533F-38CB-74DC74B27D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328" b="20487"/>
            <a:stretch/>
          </p:blipFill>
          <p:spPr bwMode="auto">
            <a:xfrm>
              <a:off x="945322" y="2082192"/>
              <a:ext cx="2771696" cy="328992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92D4ACBB-D3E4-33D2-4CB5-75B60AC44EB9}"/>
              </a:ext>
            </a:extLst>
          </p:cNvPr>
          <p:cNvSpPr txBox="1"/>
          <p:nvPr/>
        </p:nvSpPr>
        <p:spPr>
          <a:xfrm>
            <a:off x="4893358" y="5197276"/>
            <a:ext cx="4571484" cy="369332"/>
          </a:xfrm>
          <a:prstGeom prst="rect">
            <a:avLst/>
          </a:prstGeom>
          <a:noFill/>
        </p:spPr>
        <p:txBody>
          <a:bodyPr wrap="square">
            <a:spAutoFit/>
          </a:bodyPr>
          <a:lstStyle/>
          <a:p>
            <a:r>
              <a:rPr lang="vi-VN" sz="1800"/>
              <a:t>VGGFace2</a:t>
            </a:r>
            <a:r>
              <a:rPr lang="en-US" sz="1800"/>
              <a:t> - </a:t>
            </a:r>
            <a:r>
              <a:rPr lang="en-US" sz="1800" b="1" kern="0">
                <a:effectLst/>
                <a:latin typeface="Times New Roman" panose="02020603050405020304" pitchFamily="18" charset="0"/>
                <a:ea typeface="Aptos" panose="020B0004020202020204" pitchFamily="34" charset="0"/>
              </a:rPr>
              <a:t>99,65% accuracy LFW</a:t>
            </a:r>
            <a:endParaRPr lang="en-US"/>
          </a:p>
        </p:txBody>
      </p:sp>
      <p:sp>
        <p:nvSpPr>
          <p:cNvPr id="9" name="TextBox 8">
            <a:extLst>
              <a:ext uri="{FF2B5EF4-FFF2-40B4-BE49-F238E27FC236}">
                <a16:creationId xmlns:a16="http://schemas.microsoft.com/office/drawing/2014/main" id="{383F4D80-671F-8A67-4DC0-16B67F016BD3}"/>
              </a:ext>
            </a:extLst>
          </p:cNvPr>
          <p:cNvSpPr txBox="1"/>
          <p:nvPr/>
        </p:nvSpPr>
        <p:spPr>
          <a:xfrm>
            <a:off x="9618448" y="5196910"/>
            <a:ext cx="1635938" cy="369332"/>
          </a:xfrm>
          <a:prstGeom prst="rect">
            <a:avLst/>
          </a:prstGeom>
          <a:noFill/>
        </p:spPr>
        <p:txBody>
          <a:bodyPr wrap="square">
            <a:spAutoFit/>
          </a:bodyPr>
          <a:lstStyle/>
          <a:p>
            <a:r>
              <a:rPr lang="en-US" sz="1800">
                <a:latin typeface="Arial (Body)"/>
              </a:rPr>
              <a:t>Vector </a:t>
            </a:r>
            <a:r>
              <a:rPr lang="vi-VN" sz="1800">
                <a:latin typeface="Arial (Body)"/>
              </a:rPr>
              <a:t>512</a:t>
            </a:r>
            <a:r>
              <a:rPr lang="en-US" sz="1800">
                <a:latin typeface="Arial (Body)"/>
              </a:rPr>
              <a:t>D </a:t>
            </a:r>
            <a:endParaRPr lang="en-US"/>
          </a:p>
        </p:txBody>
      </p:sp>
    </p:spTree>
    <p:extLst>
      <p:ext uri="{BB962C8B-B14F-4D97-AF65-F5344CB8AC3E}">
        <p14:creationId xmlns:p14="http://schemas.microsoft.com/office/powerpoint/2010/main" val="311923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42DE4-9C07-B0C7-DAC0-102A7BC8E6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A46BBE-41FE-F559-86A1-5D58B387452C}"/>
              </a:ext>
            </a:extLst>
          </p:cNvPr>
          <p:cNvSpPr txBox="1"/>
          <p:nvPr/>
        </p:nvSpPr>
        <p:spPr>
          <a:xfrm>
            <a:off x="127820" y="8849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2. CÁC CÔNG NGHỆ NỀN TẢNG</a:t>
            </a:r>
          </a:p>
        </p:txBody>
      </p:sp>
      <p:sp>
        <p:nvSpPr>
          <p:cNvPr id="5" name="TextBox 4">
            <a:extLst>
              <a:ext uri="{FF2B5EF4-FFF2-40B4-BE49-F238E27FC236}">
                <a16:creationId xmlns:a16="http://schemas.microsoft.com/office/drawing/2014/main" id="{56067B19-4431-87C6-3E8D-EE94A1EA8DC6}"/>
              </a:ext>
            </a:extLst>
          </p:cNvPr>
          <p:cNvSpPr txBox="1"/>
          <p:nvPr/>
        </p:nvSpPr>
        <p:spPr>
          <a:xfrm>
            <a:off x="2369575" y="5997485"/>
            <a:ext cx="8672051" cy="646331"/>
          </a:xfrm>
          <a:prstGeom prst="rect">
            <a:avLst/>
          </a:prstGeom>
          <a:noFill/>
        </p:spPr>
        <p:txBody>
          <a:bodyPr wrap="square" rtlCol="0">
            <a:spAutoFit/>
          </a:bodyPr>
          <a:lstStyle/>
          <a:p>
            <a:pPr marL="285750" indent="-285750">
              <a:buFont typeface="Arial" panose="020B0604020202020204" pitchFamily="34" charset="0"/>
              <a:buChar char="•"/>
            </a:pPr>
            <a:r>
              <a:rPr lang="vi-VN" sz="1800"/>
              <a:t>Khi nhận diện: ảnh → FaceNet → vector → SVC → dự đoán danh tính. </a:t>
            </a:r>
          </a:p>
          <a:p>
            <a:pPr marL="285750" indent="-285750">
              <a:buFont typeface="Arial" panose="020B0604020202020204" pitchFamily="34" charset="0"/>
              <a:buChar char="•"/>
            </a:pPr>
            <a:endParaRPr lang="en-US"/>
          </a:p>
        </p:txBody>
      </p:sp>
      <p:sp>
        <p:nvSpPr>
          <p:cNvPr id="3" name="Action Button: Go Home 2">
            <a:hlinkClick r:id="rId3" action="ppaction://hlinksldjump" highlightClick="1"/>
            <a:extLst>
              <a:ext uri="{FF2B5EF4-FFF2-40B4-BE49-F238E27FC236}">
                <a16:creationId xmlns:a16="http://schemas.microsoft.com/office/drawing/2014/main" id="{0EB6AEAC-1AC8-AA35-AE93-8D24136DA610}"/>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BF32AD6-0756-D2A7-4F86-6C382DC57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932" y="1355734"/>
            <a:ext cx="10664135" cy="382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57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6BB7-425C-4FB6-1D29-51024F48912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769CEF-9BA4-BE21-BD46-6766C456FC55}"/>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sp>
        <p:nvSpPr>
          <p:cNvPr id="52" name="TextBox 51">
            <a:extLst>
              <a:ext uri="{FF2B5EF4-FFF2-40B4-BE49-F238E27FC236}">
                <a16:creationId xmlns:a16="http://schemas.microsoft.com/office/drawing/2014/main" id="{116BB41C-073C-5517-91AE-C30E3683CF3A}"/>
              </a:ext>
            </a:extLst>
          </p:cNvPr>
          <p:cNvSpPr txBox="1"/>
          <p:nvPr/>
        </p:nvSpPr>
        <p:spPr>
          <a:xfrm>
            <a:off x="143190" y="632826"/>
            <a:ext cx="2771294"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3.1 </a:t>
            </a:r>
            <a:r>
              <a:rPr lang="en-US" sz="1800" err="1">
                <a:latin typeface="Arial" panose="020B0604020202020204" pitchFamily="34" charset="0"/>
                <a:cs typeface="Arial" panose="020B0604020202020204" pitchFamily="34" charset="0"/>
              </a:rPr>
              <a:t>Sơ</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đồ</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khối</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hệ</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thống</a:t>
            </a:r>
            <a:endParaRPr lang="en-US" sz="1800">
              <a:latin typeface="Arial" panose="020B0604020202020204" pitchFamily="34" charset="0"/>
              <a:cs typeface="Arial" panose="020B0604020202020204" pitchFamily="34" charset="0"/>
            </a:endParaRPr>
          </a:p>
        </p:txBody>
      </p:sp>
      <p:pic>
        <p:nvPicPr>
          <p:cNvPr id="47" name="Picture 46" descr="A diagram of a flowchart&#10;&#10;AI-generated content may be incorrect.">
            <a:extLst>
              <a:ext uri="{FF2B5EF4-FFF2-40B4-BE49-F238E27FC236}">
                <a16:creationId xmlns:a16="http://schemas.microsoft.com/office/drawing/2014/main" id="{292843C6-B743-F041-E9BC-7BE7EE5ADE5C}"/>
              </a:ext>
            </a:extLst>
          </p:cNvPr>
          <p:cNvPicPr>
            <a:picLocks noChangeAspect="1"/>
          </p:cNvPicPr>
          <p:nvPr/>
        </p:nvPicPr>
        <p:blipFill>
          <a:blip r:embed="rId3"/>
          <a:stretch>
            <a:fillRect/>
          </a:stretch>
        </p:blipFill>
        <p:spPr>
          <a:xfrm>
            <a:off x="13732282" y="158648"/>
            <a:ext cx="4273830" cy="6546043"/>
          </a:xfrm>
          <a:prstGeom prst="rect">
            <a:avLst/>
          </a:prstGeom>
        </p:spPr>
      </p:pic>
      <p:pic>
        <p:nvPicPr>
          <p:cNvPr id="54" name="Picture 53">
            <a:extLst>
              <a:ext uri="{FF2B5EF4-FFF2-40B4-BE49-F238E27FC236}">
                <a16:creationId xmlns:a16="http://schemas.microsoft.com/office/drawing/2014/main" id="{62346676-D7A5-111E-197D-8C105372E60B}"/>
              </a:ext>
            </a:extLst>
          </p:cNvPr>
          <p:cNvPicPr>
            <a:picLocks noChangeAspect="1"/>
          </p:cNvPicPr>
          <p:nvPr/>
        </p:nvPicPr>
        <p:blipFill>
          <a:blip r:embed="rId4"/>
          <a:stretch>
            <a:fillRect/>
          </a:stretch>
        </p:blipFill>
        <p:spPr>
          <a:xfrm>
            <a:off x="1065940" y="7830856"/>
            <a:ext cx="10255856" cy="2994777"/>
          </a:xfrm>
          <a:prstGeom prst="rect">
            <a:avLst/>
          </a:prstGeom>
        </p:spPr>
      </p:pic>
      <p:sp>
        <p:nvSpPr>
          <p:cNvPr id="3116" name="Rectangle 3115">
            <a:extLst>
              <a:ext uri="{FF2B5EF4-FFF2-40B4-BE49-F238E27FC236}">
                <a16:creationId xmlns:a16="http://schemas.microsoft.com/office/drawing/2014/main" id="{642E195D-E32E-4EDE-8D0E-10B6B5B09485}"/>
              </a:ext>
            </a:extLst>
          </p:cNvPr>
          <p:cNvSpPr/>
          <p:nvPr/>
        </p:nvSpPr>
        <p:spPr>
          <a:xfrm>
            <a:off x="1596124" y="3954688"/>
            <a:ext cx="1721104" cy="7294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F</a:t>
            </a:r>
            <a:r>
              <a:rPr lang="en-US" sz="2000" err="1">
                <a:solidFill>
                  <a:schemeClr val="tx1"/>
                </a:solidFill>
                <a:latin typeface="Arial" panose="020B0604020202020204" pitchFamily="34" charset="0"/>
                <a:cs typeface="Arial" panose="020B0604020202020204" pitchFamily="34" charset="0"/>
              </a:rPr>
              <a:t>Webcam</a:t>
            </a:r>
            <a:endParaRPr lang="en-US"/>
          </a:p>
        </p:txBody>
      </p:sp>
      <p:sp>
        <p:nvSpPr>
          <p:cNvPr id="3117" name="Rectangle 3116">
            <a:extLst>
              <a:ext uri="{FF2B5EF4-FFF2-40B4-BE49-F238E27FC236}">
                <a16:creationId xmlns:a16="http://schemas.microsoft.com/office/drawing/2014/main" id="{ADDADD33-F7A0-1105-D2FF-460229281895}"/>
              </a:ext>
            </a:extLst>
          </p:cNvPr>
          <p:cNvSpPr/>
          <p:nvPr/>
        </p:nvSpPr>
        <p:spPr>
          <a:xfrm>
            <a:off x="4241790" y="2546512"/>
            <a:ext cx="2056382" cy="7294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Giao </a:t>
            </a:r>
            <a:r>
              <a:rPr lang="en-US" sz="2000" err="1">
                <a:solidFill>
                  <a:schemeClr val="tx1"/>
                </a:solidFill>
                <a:latin typeface="Arial" panose="020B0604020202020204" pitchFamily="34" charset="0"/>
                <a:cs typeface="Arial" panose="020B0604020202020204" pitchFamily="34" charset="0"/>
              </a:rPr>
              <a:t>diện</a:t>
            </a:r>
            <a:r>
              <a:rPr lang="en-US" sz="2000">
                <a:solidFill>
                  <a:schemeClr val="tx1"/>
                </a:solidFill>
                <a:latin typeface="Arial" panose="020B0604020202020204" pitchFamily="34" charset="0"/>
                <a:cs typeface="Arial" panose="020B0604020202020204" pitchFamily="34" charset="0"/>
              </a:rPr>
              <a:t> </a:t>
            </a:r>
          </a:p>
          <a:p>
            <a:pPr algn="ctr"/>
            <a:r>
              <a:rPr lang="en-US" sz="2000" err="1">
                <a:solidFill>
                  <a:schemeClr val="tx1"/>
                </a:solidFill>
                <a:latin typeface="Arial" panose="020B0604020202020204" pitchFamily="34" charset="0"/>
                <a:cs typeface="Arial" panose="020B0604020202020204" pitchFamily="34" charset="0"/>
              </a:rPr>
              <a:t>người</a:t>
            </a:r>
            <a:r>
              <a:rPr lang="en-US" sz="2000">
                <a:solidFill>
                  <a:schemeClr val="tx1"/>
                </a:solidFill>
                <a:latin typeface="Arial" panose="020B0604020202020204" pitchFamily="34" charset="0"/>
                <a:cs typeface="Arial" panose="020B0604020202020204" pitchFamily="34" charset="0"/>
              </a:rPr>
              <a:t> </a:t>
            </a:r>
            <a:r>
              <a:rPr lang="en-US" sz="2000" err="1">
                <a:solidFill>
                  <a:schemeClr val="tx1"/>
                </a:solidFill>
                <a:latin typeface="Arial" panose="020B0604020202020204" pitchFamily="34" charset="0"/>
                <a:cs typeface="Arial" panose="020B0604020202020204" pitchFamily="34" charset="0"/>
              </a:rPr>
              <a:t>dùng</a:t>
            </a:r>
            <a:endParaRPr lang="en-US" sz="2000">
              <a:solidFill>
                <a:schemeClr val="tx1"/>
              </a:solidFill>
              <a:latin typeface="Arial" panose="020B0604020202020204" pitchFamily="34" charset="0"/>
              <a:cs typeface="Arial" panose="020B0604020202020204" pitchFamily="34" charset="0"/>
            </a:endParaRPr>
          </a:p>
        </p:txBody>
      </p:sp>
      <p:sp>
        <p:nvSpPr>
          <p:cNvPr id="3118" name="Rectangle 3117">
            <a:extLst>
              <a:ext uri="{FF2B5EF4-FFF2-40B4-BE49-F238E27FC236}">
                <a16:creationId xmlns:a16="http://schemas.microsoft.com/office/drawing/2014/main" id="{81BE6E47-ACEF-2CB0-4E0E-D46D4C59C541}"/>
              </a:ext>
            </a:extLst>
          </p:cNvPr>
          <p:cNvSpPr/>
          <p:nvPr/>
        </p:nvSpPr>
        <p:spPr>
          <a:xfrm>
            <a:off x="4241789" y="3954688"/>
            <a:ext cx="2056383" cy="7294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Trung </a:t>
            </a:r>
            <a:r>
              <a:rPr lang="en-US" sz="2000" err="1">
                <a:solidFill>
                  <a:schemeClr val="tx1"/>
                </a:solidFill>
                <a:latin typeface="Arial" panose="020B0604020202020204" pitchFamily="34" charset="0"/>
                <a:cs typeface="Arial" panose="020B0604020202020204" pitchFamily="34" charset="0"/>
              </a:rPr>
              <a:t>tâm</a:t>
            </a:r>
            <a:r>
              <a:rPr lang="en-US" sz="2000">
                <a:solidFill>
                  <a:schemeClr val="tx1"/>
                </a:solidFill>
                <a:latin typeface="Arial" panose="020B0604020202020204" pitchFamily="34" charset="0"/>
                <a:cs typeface="Arial" panose="020B0604020202020204" pitchFamily="34" charset="0"/>
              </a:rPr>
              <a:t> </a:t>
            </a:r>
            <a:r>
              <a:rPr lang="en-US" sz="2000" err="1">
                <a:solidFill>
                  <a:schemeClr val="tx1"/>
                </a:solidFill>
                <a:latin typeface="Arial" panose="020B0604020202020204" pitchFamily="34" charset="0"/>
                <a:cs typeface="Arial" panose="020B0604020202020204" pitchFamily="34" charset="0"/>
              </a:rPr>
              <a:t>xử</a:t>
            </a:r>
            <a:r>
              <a:rPr lang="en-US" sz="2000">
                <a:solidFill>
                  <a:schemeClr val="tx1"/>
                </a:solidFill>
                <a:latin typeface="Arial" panose="020B0604020202020204" pitchFamily="34" charset="0"/>
                <a:cs typeface="Arial" panose="020B0604020202020204" pitchFamily="34" charset="0"/>
              </a:rPr>
              <a:t> </a:t>
            </a:r>
            <a:r>
              <a:rPr lang="en-US" sz="2000" err="1">
                <a:solidFill>
                  <a:schemeClr val="tx1"/>
                </a:solidFill>
                <a:latin typeface="Arial" panose="020B0604020202020204" pitchFamily="34" charset="0"/>
                <a:cs typeface="Arial" panose="020B0604020202020204" pitchFamily="34" charset="0"/>
              </a:rPr>
              <a:t>lý</a:t>
            </a:r>
            <a:endParaRPr lang="en-US" sz="2000">
              <a:solidFill>
                <a:schemeClr val="tx1"/>
              </a:solidFill>
              <a:latin typeface="Arial" panose="020B0604020202020204" pitchFamily="34" charset="0"/>
              <a:cs typeface="Arial" panose="020B0604020202020204" pitchFamily="34" charset="0"/>
            </a:endParaRPr>
          </a:p>
        </p:txBody>
      </p:sp>
      <p:cxnSp>
        <p:nvCxnSpPr>
          <p:cNvPr id="3119" name="Straight Arrow Connector 3118">
            <a:extLst>
              <a:ext uri="{FF2B5EF4-FFF2-40B4-BE49-F238E27FC236}">
                <a16:creationId xmlns:a16="http://schemas.microsoft.com/office/drawing/2014/main" id="{89794758-B39D-AAE4-44AE-475FFDBFB84F}"/>
              </a:ext>
            </a:extLst>
          </p:cNvPr>
          <p:cNvCxnSpPr>
            <a:cxnSpLocks/>
            <a:stCxn id="3116" idx="3"/>
            <a:endCxn id="3118" idx="1"/>
          </p:cNvCxnSpPr>
          <p:nvPr/>
        </p:nvCxnSpPr>
        <p:spPr>
          <a:xfrm>
            <a:off x="3317228" y="4319432"/>
            <a:ext cx="92456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20" name="Rectangle 3119">
            <a:extLst>
              <a:ext uri="{FF2B5EF4-FFF2-40B4-BE49-F238E27FC236}">
                <a16:creationId xmlns:a16="http://schemas.microsoft.com/office/drawing/2014/main" id="{54BBDE61-EB78-99D6-4040-A0E9089C414A}"/>
              </a:ext>
            </a:extLst>
          </p:cNvPr>
          <p:cNvSpPr/>
          <p:nvPr/>
        </p:nvSpPr>
        <p:spPr>
          <a:xfrm>
            <a:off x="8187932" y="3954688"/>
            <a:ext cx="2056382" cy="7294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Web App</a:t>
            </a:r>
          </a:p>
        </p:txBody>
      </p:sp>
      <p:sp>
        <p:nvSpPr>
          <p:cNvPr id="3121" name="Rectangle 3120">
            <a:extLst>
              <a:ext uri="{FF2B5EF4-FFF2-40B4-BE49-F238E27FC236}">
                <a16:creationId xmlns:a16="http://schemas.microsoft.com/office/drawing/2014/main" id="{C4511015-E301-D865-3834-139DD05D6AC9}"/>
              </a:ext>
            </a:extLst>
          </p:cNvPr>
          <p:cNvSpPr/>
          <p:nvPr/>
        </p:nvSpPr>
        <p:spPr>
          <a:xfrm>
            <a:off x="8187932" y="2546512"/>
            <a:ext cx="2056382" cy="7294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Arial" panose="020B0604020202020204" pitchFamily="34" charset="0"/>
                <a:cs typeface="Arial" panose="020B0604020202020204" pitchFamily="34" charset="0"/>
              </a:rPr>
              <a:t>Cloudflare Tunnel</a:t>
            </a:r>
          </a:p>
        </p:txBody>
      </p:sp>
      <p:cxnSp>
        <p:nvCxnSpPr>
          <p:cNvPr id="3122" name="Straight Arrow Connector 3121">
            <a:extLst>
              <a:ext uri="{FF2B5EF4-FFF2-40B4-BE49-F238E27FC236}">
                <a16:creationId xmlns:a16="http://schemas.microsoft.com/office/drawing/2014/main" id="{C2FCCCC2-1BC5-BC94-BEAB-2778395AACDE}"/>
              </a:ext>
            </a:extLst>
          </p:cNvPr>
          <p:cNvCxnSpPr>
            <a:stCxn id="3118" idx="0"/>
            <a:endCxn id="3117" idx="2"/>
          </p:cNvCxnSpPr>
          <p:nvPr/>
        </p:nvCxnSpPr>
        <p:spPr>
          <a:xfrm flipV="1">
            <a:off x="5269981" y="3276000"/>
            <a:ext cx="0" cy="6786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3123" name="Straight Arrow Connector 3122">
            <a:extLst>
              <a:ext uri="{FF2B5EF4-FFF2-40B4-BE49-F238E27FC236}">
                <a16:creationId xmlns:a16="http://schemas.microsoft.com/office/drawing/2014/main" id="{890E233A-69C7-4A6E-ED33-7B3A5C95E6FD}"/>
              </a:ext>
            </a:extLst>
          </p:cNvPr>
          <p:cNvCxnSpPr>
            <a:stCxn id="3121" idx="2"/>
            <a:endCxn id="3120" idx="0"/>
          </p:cNvCxnSpPr>
          <p:nvPr/>
        </p:nvCxnSpPr>
        <p:spPr>
          <a:xfrm>
            <a:off x="9216123" y="3276000"/>
            <a:ext cx="0" cy="6786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24" name="Picture 3123" descr="A black webcam with a usb cable&#10;&#10;AI-generated content may be incorrect.">
            <a:extLst>
              <a:ext uri="{FF2B5EF4-FFF2-40B4-BE49-F238E27FC236}">
                <a16:creationId xmlns:a16="http://schemas.microsoft.com/office/drawing/2014/main" id="{A61E3E68-3795-56B5-4EA6-1B58913DD3DF}"/>
              </a:ext>
            </a:extLst>
          </p:cNvPr>
          <p:cNvPicPr>
            <a:picLocks noChangeAspect="1"/>
          </p:cNvPicPr>
          <p:nvPr/>
        </p:nvPicPr>
        <p:blipFill>
          <a:blip r:embed="rId5"/>
          <a:stretch>
            <a:fillRect/>
          </a:stretch>
        </p:blipFill>
        <p:spPr>
          <a:xfrm>
            <a:off x="1596124" y="5249537"/>
            <a:ext cx="1594101" cy="1277503"/>
          </a:xfrm>
          <a:prstGeom prst="rect">
            <a:avLst/>
          </a:prstGeom>
        </p:spPr>
      </p:pic>
      <p:pic>
        <p:nvPicPr>
          <p:cNvPr id="3125" name="Picture 3124" descr="Màn hình FPT 18.5">
            <a:extLst>
              <a:ext uri="{FF2B5EF4-FFF2-40B4-BE49-F238E27FC236}">
                <a16:creationId xmlns:a16="http://schemas.microsoft.com/office/drawing/2014/main" id="{9B334062-F3E9-0638-0F3D-FE4451C4A98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05120" y="1142961"/>
            <a:ext cx="1529715" cy="1264814"/>
          </a:xfrm>
          <a:prstGeom prst="rect">
            <a:avLst/>
          </a:prstGeom>
          <a:noFill/>
          <a:ln>
            <a:noFill/>
          </a:ln>
        </p:spPr>
      </p:pic>
      <p:pic>
        <p:nvPicPr>
          <p:cNvPr id="3126" name="Picture 2" descr="Raspberry Pi 4 Model B - 2GB">
            <a:extLst>
              <a:ext uri="{FF2B5EF4-FFF2-40B4-BE49-F238E27FC236}">
                <a16:creationId xmlns:a16="http://schemas.microsoft.com/office/drawing/2014/main" id="{493C66A6-E199-7258-A97C-D9761048A4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6446" y="4957628"/>
            <a:ext cx="1833463" cy="1833463"/>
          </a:xfrm>
          <a:prstGeom prst="rect">
            <a:avLst/>
          </a:prstGeom>
          <a:noFill/>
          <a:extLst>
            <a:ext uri="{909E8E84-426E-40DD-AFC4-6F175D3DCCD1}">
              <a14:hiddenFill xmlns:a14="http://schemas.microsoft.com/office/drawing/2010/main">
                <a:solidFill>
                  <a:srgbClr val="FFFFFF"/>
                </a:solidFill>
              </a14:hiddenFill>
            </a:ext>
          </a:extLst>
        </p:spPr>
      </p:pic>
      <p:pic>
        <p:nvPicPr>
          <p:cNvPr id="3127" name="Picture 4" descr="Laptop HP 240 14 Inch G9 Notebook PC (6L1X8PA) BCA VIỆT NAM - PHÂN PHỐI MÁY  IN KHỔ LỚN HP VIỆT NAM">
            <a:extLst>
              <a:ext uri="{FF2B5EF4-FFF2-40B4-BE49-F238E27FC236}">
                <a16:creationId xmlns:a16="http://schemas.microsoft.com/office/drawing/2014/main" id="{18802E0A-2F0E-1251-FACB-CE31884A47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0078" y="5156261"/>
            <a:ext cx="1652090" cy="1237473"/>
          </a:xfrm>
          <a:prstGeom prst="rect">
            <a:avLst/>
          </a:prstGeom>
          <a:noFill/>
          <a:extLst>
            <a:ext uri="{909E8E84-426E-40DD-AFC4-6F175D3DCCD1}">
              <a14:hiddenFill xmlns:a14="http://schemas.microsoft.com/office/drawing/2010/main">
                <a:solidFill>
                  <a:srgbClr val="FFFFFF"/>
                </a:solidFill>
              </a14:hiddenFill>
            </a:ext>
          </a:extLst>
        </p:spPr>
      </p:pic>
      <p:pic>
        <p:nvPicPr>
          <p:cNvPr id="3128" name="Picture 3127">
            <a:extLst>
              <a:ext uri="{FF2B5EF4-FFF2-40B4-BE49-F238E27FC236}">
                <a16:creationId xmlns:a16="http://schemas.microsoft.com/office/drawing/2014/main" id="{538E76A5-7CA4-9C10-4967-C7D2E2B65B31}"/>
              </a:ext>
            </a:extLst>
          </p:cNvPr>
          <p:cNvPicPr>
            <a:picLocks noChangeAspect="1"/>
          </p:cNvPicPr>
          <p:nvPr/>
        </p:nvPicPr>
        <p:blipFill>
          <a:blip r:embed="rId9"/>
          <a:stretch>
            <a:fillRect/>
          </a:stretch>
        </p:blipFill>
        <p:spPr>
          <a:xfrm>
            <a:off x="8276700" y="1291344"/>
            <a:ext cx="1765468" cy="923928"/>
          </a:xfrm>
          <a:prstGeom prst="rect">
            <a:avLst/>
          </a:prstGeom>
        </p:spPr>
      </p:pic>
      <p:sp>
        <p:nvSpPr>
          <p:cNvPr id="3129" name="Rectangle 3128">
            <a:extLst>
              <a:ext uri="{FF2B5EF4-FFF2-40B4-BE49-F238E27FC236}">
                <a16:creationId xmlns:a16="http://schemas.microsoft.com/office/drawing/2014/main" id="{71C77226-10B1-FCD5-BF46-9BC15E786271}"/>
              </a:ext>
            </a:extLst>
          </p:cNvPr>
          <p:cNvSpPr/>
          <p:nvPr/>
        </p:nvSpPr>
        <p:spPr>
          <a:xfrm>
            <a:off x="1339075" y="2412400"/>
            <a:ext cx="5131811" cy="2483006"/>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Rectangle 3129">
            <a:extLst>
              <a:ext uri="{FF2B5EF4-FFF2-40B4-BE49-F238E27FC236}">
                <a16:creationId xmlns:a16="http://schemas.microsoft.com/office/drawing/2014/main" id="{3B03A624-DDC7-E1ED-B338-D50918598F2C}"/>
              </a:ext>
            </a:extLst>
          </p:cNvPr>
          <p:cNvSpPr/>
          <p:nvPr/>
        </p:nvSpPr>
        <p:spPr>
          <a:xfrm>
            <a:off x="7326363" y="2407774"/>
            <a:ext cx="4508031" cy="2487631"/>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1" name="Arrow: Right 3130">
            <a:extLst>
              <a:ext uri="{FF2B5EF4-FFF2-40B4-BE49-F238E27FC236}">
                <a16:creationId xmlns:a16="http://schemas.microsoft.com/office/drawing/2014/main" id="{8589FBCF-F365-B852-116A-75B7598F11D2}"/>
              </a:ext>
            </a:extLst>
          </p:cNvPr>
          <p:cNvSpPr/>
          <p:nvPr/>
        </p:nvSpPr>
        <p:spPr>
          <a:xfrm>
            <a:off x="6490193" y="3587802"/>
            <a:ext cx="837185" cy="19812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cxnSp>
        <p:nvCxnSpPr>
          <p:cNvPr id="3132" name="Straight Connector 3131">
            <a:extLst>
              <a:ext uri="{FF2B5EF4-FFF2-40B4-BE49-F238E27FC236}">
                <a16:creationId xmlns:a16="http://schemas.microsoft.com/office/drawing/2014/main" id="{F77386AC-7539-1AE9-2FB6-B407A351A6B0}"/>
              </a:ext>
            </a:extLst>
          </p:cNvPr>
          <p:cNvCxnSpPr>
            <a:cxnSpLocks/>
          </p:cNvCxnSpPr>
          <p:nvPr/>
        </p:nvCxnSpPr>
        <p:spPr>
          <a:xfrm flipH="1">
            <a:off x="5099291" y="2298214"/>
            <a:ext cx="170686" cy="24367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33" name="Straight Connector 3132">
            <a:extLst>
              <a:ext uri="{FF2B5EF4-FFF2-40B4-BE49-F238E27FC236}">
                <a16:creationId xmlns:a16="http://schemas.microsoft.com/office/drawing/2014/main" id="{C62B1187-2E3B-91C4-DBD5-1C86A5E0E891}"/>
              </a:ext>
            </a:extLst>
          </p:cNvPr>
          <p:cNvCxnSpPr>
            <a:cxnSpLocks/>
          </p:cNvCxnSpPr>
          <p:nvPr/>
        </p:nvCxnSpPr>
        <p:spPr>
          <a:xfrm flipH="1">
            <a:off x="8960091" y="2032435"/>
            <a:ext cx="406400" cy="5315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34" name="Straight Connector 3133">
            <a:extLst>
              <a:ext uri="{FF2B5EF4-FFF2-40B4-BE49-F238E27FC236}">
                <a16:creationId xmlns:a16="http://schemas.microsoft.com/office/drawing/2014/main" id="{2E6FE7E3-9B9A-8383-3FC8-045AE993216C}"/>
              </a:ext>
            </a:extLst>
          </p:cNvPr>
          <p:cNvCxnSpPr>
            <a:cxnSpLocks/>
          </p:cNvCxnSpPr>
          <p:nvPr/>
        </p:nvCxnSpPr>
        <p:spPr>
          <a:xfrm>
            <a:off x="8841320" y="4657186"/>
            <a:ext cx="383946" cy="70567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135" name="Picture 3134" descr="A close up of a keyboard&#10;&#10;AI-generated content may be incorrect.">
            <a:extLst>
              <a:ext uri="{FF2B5EF4-FFF2-40B4-BE49-F238E27FC236}">
                <a16:creationId xmlns:a16="http://schemas.microsoft.com/office/drawing/2014/main" id="{B4F4D264-55A1-A8CD-1860-889ACC842FEE}"/>
              </a:ext>
            </a:extLst>
          </p:cNvPr>
          <p:cNvPicPr>
            <a:picLocks noChangeAspect="1"/>
          </p:cNvPicPr>
          <p:nvPr/>
        </p:nvPicPr>
        <p:blipFill>
          <a:blip r:embed="rId10"/>
          <a:stretch>
            <a:fillRect/>
          </a:stretch>
        </p:blipFill>
        <p:spPr>
          <a:xfrm>
            <a:off x="1058085" y="1483323"/>
            <a:ext cx="2156479" cy="610852"/>
          </a:xfrm>
          <a:prstGeom prst="rect">
            <a:avLst/>
          </a:prstGeom>
        </p:spPr>
      </p:pic>
      <p:pic>
        <p:nvPicPr>
          <p:cNvPr id="3136" name="Picture 10" descr="Chuột Máy Tính Pc Laptop Văn Phòng Có Dây Cổng Usb Giá Rẻ Chất Lượng |  Shopee Việt Nam">
            <a:extLst>
              <a:ext uri="{FF2B5EF4-FFF2-40B4-BE49-F238E27FC236}">
                <a16:creationId xmlns:a16="http://schemas.microsoft.com/office/drawing/2014/main" id="{427F7280-B3A0-705F-FB91-2621B9E4AD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7228" y="1411035"/>
            <a:ext cx="804237" cy="804237"/>
          </a:xfrm>
          <a:prstGeom prst="rect">
            <a:avLst/>
          </a:prstGeom>
          <a:noFill/>
          <a:extLst>
            <a:ext uri="{909E8E84-426E-40DD-AFC4-6F175D3DCCD1}">
              <a14:hiddenFill xmlns:a14="http://schemas.microsoft.com/office/drawing/2010/main">
                <a:solidFill>
                  <a:srgbClr val="FFFFFF"/>
                </a:solidFill>
              </a14:hiddenFill>
            </a:ext>
          </a:extLst>
        </p:spPr>
      </p:pic>
      <p:sp>
        <p:nvSpPr>
          <p:cNvPr id="3137" name="TextBox 3136">
            <a:extLst>
              <a:ext uri="{FF2B5EF4-FFF2-40B4-BE49-F238E27FC236}">
                <a16:creationId xmlns:a16="http://schemas.microsoft.com/office/drawing/2014/main" id="{0E35E78B-16A8-9C54-4A83-F02786542B73}"/>
              </a:ext>
            </a:extLst>
          </p:cNvPr>
          <p:cNvSpPr txBox="1"/>
          <p:nvPr/>
        </p:nvSpPr>
        <p:spPr>
          <a:xfrm>
            <a:off x="1409177" y="2481381"/>
            <a:ext cx="1466072" cy="369332"/>
          </a:xfrm>
          <a:prstGeom prst="rect">
            <a:avLst/>
          </a:prstGeom>
          <a:noFill/>
        </p:spPr>
        <p:txBody>
          <a:bodyPr wrap="square" rtlCol="0">
            <a:spAutoFit/>
          </a:bodyPr>
          <a:lstStyle/>
          <a:p>
            <a:r>
              <a:rPr lang="en-US" err="1"/>
              <a:t>Khối</a:t>
            </a:r>
            <a:r>
              <a:rPr lang="en-US"/>
              <a:t> </a:t>
            </a:r>
            <a:r>
              <a:rPr lang="en-US" err="1"/>
              <a:t>Thiết</a:t>
            </a:r>
            <a:r>
              <a:rPr lang="en-US"/>
              <a:t> </a:t>
            </a:r>
            <a:r>
              <a:rPr lang="en-US" err="1"/>
              <a:t>bị</a:t>
            </a:r>
            <a:endParaRPr lang="en-US"/>
          </a:p>
        </p:txBody>
      </p:sp>
      <p:sp>
        <p:nvSpPr>
          <p:cNvPr id="3138" name="TextBox 3137">
            <a:extLst>
              <a:ext uri="{FF2B5EF4-FFF2-40B4-BE49-F238E27FC236}">
                <a16:creationId xmlns:a16="http://schemas.microsoft.com/office/drawing/2014/main" id="{6811BE4B-9375-C9FF-7C5C-7A6F0E3C5C85}"/>
              </a:ext>
            </a:extLst>
          </p:cNvPr>
          <p:cNvSpPr txBox="1"/>
          <p:nvPr/>
        </p:nvSpPr>
        <p:spPr>
          <a:xfrm>
            <a:off x="10371282" y="2453522"/>
            <a:ext cx="1608037" cy="338554"/>
          </a:xfrm>
          <a:prstGeom prst="rect">
            <a:avLst/>
          </a:prstGeom>
          <a:noFill/>
        </p:spPr>
        <p:txBody>
          <a:bodyPr wrap="square" rtlCol="0">
            <a:spAutoFit/>
          </a:bodyPr>
          <a:lstStyle/>
          <a:p>
            <a:r>
              <a:rPr lang="en-US" sz="1600" err="1">
                <a:latin typeface="Arial" panose="020B0604020202020204" pitchFamily="34" charset="0"/>
                <a:cs typeface="Arial" panose="020B0604020202020204" pitchFamily="34" charset="0"/>
              </a:rPr>
              <a:t>Khối</a:t>
            </a:r>
            <a:r>
              <a:rPr lang="en-US" sz="1600">
                <a:latin typeface="Arial" panose="020B0604020202020204" pitchFamily="34" charset="0"/>
                <a:cs typeface="Arial" panose="020B0604020202020204" pitchFamily="34" charset="0"/>
              </a:rPr>
              <a:t> Web App</a:t>
            </a:r>
          </a:p>
        </p:txBody>
      </p:sp>
      <p:cxnSp>
        <p:nvCxnSpPr>
          <p:cNvPr id="3139" name="Straight Connector 3138">
            <a:extLst>
              <a:ext uri="{FF2B5EF4-FFF2-40B4-BE49-F238E27FC236}">
                <a16:creationId xmlns:a16="http://schemas.microsoft.com/office/drawing/2014/main" id="{74C6B491-B712-26FD-BEC4-F15DFC288542}"/>
              </a:ext>
            </a:extLst>
          </p:cNvPr>
          <p:cNvCxnSpPr>
            <a:cxnSpLocks/>
          </p:cNvCxnSpPr>
          <p:nvPr/>
        </p:nvCxnSpPr>
        <p:spPr>
          <a:xfrm flipH="1">
            <a:off x="2733040" y="4691849"/>
            <a:ext cx="120470" cy="9601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40" name="Straight Connector 3139">
            <a:extLst>
              <a:ext uri="{FF2B5EF4-FFF2-40B4-BE49-F238E27FC236}">
                <a16:creationId xmlns:a16="http://schemas.microsoft.com/office/drawing/2014/main" id="{BD154B08-5C71-E14D-713D-D964952A8D69}"/>
              </a:ext>
            </a:extLst>
          </p:cNvPr>
          <p:cNvCxnSpPr>
            <a:cxnSpLocks/>
          </p:cNvCxnSpPr>
          <p:nvPr/>
        </p:nvCxnSpPr>
        <p:spPr>
          <a:xfrm flipH="1">
            <a:off x="5281748" y="4684176"/>
            <a:ext cx="253394" cy="812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Action Button: Go Home 1">
            <a:hlinkClick r:id="rId12" action="ppaction://hlinksldjump" highlightClick="1"/>
            <a:extLst>
              <a:ext uri="{FF2B5EF4-FFF2-40B4-BE49-F238E27FC236}">
                <a16:creationId xmlns:a16="http://schemas.microsoft.com/office/drawing/2014/main" id="{3C5CDA23-9631-D4A9-D08A-D7AF47755A15}"/>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66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37"/>
                                        </p:tgtEl>
                                        <p:attrNameLst>
                                          <p:attrName>style.visibility</p:attrName>
                                        </p:attrNameLst>
                                      </p:cBhvr>
                                      <p:to>
                                        <p:strVal val="visible"/>
                                      </p:to>
                                    </p:set>
                                    <p:anim calcmode="lin" valueType="num">
                                      <p:cBhvr additive="base">
                                        <p:cTn id="7" dur="500" fill="hold"/>
                                        <p:tgtEl>
                                          <p:spTgt spid="3137"/>
                                        </p:tgtEl>
                                        <p:attrNameLst>
                                          <p:attrName>ppt_x</p:attrName>
                                        </p:attrNameLst>
                                      </p:cBhvr>
                                      <p:tavLst>
                                        <p:tav tm="0">
                                          <p:val>
                                            <p:strVal val="#ppt_x"/>
                                          </p:val>
                                        </p:tav>
                                        <p:tav tm="100000">
                                          <p:val>
                                            <p:strVal val="#ppt_x"/>
                                          </p:val>
                                        </p:tav>
                                      </p:tavLst>
                                    </p:anim>
                                    <p:anim calcmode="lin" valueType="num">
                                      <p:cBhvr additive="base">
                                        <p:cTn id="8" dur="500" fill="hold"/>
                                        <p:tgtEl>
                                          <p:spTgt spid="31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29"/>
                                        </p:tgtEl>
                                        <p:attrNameLst>
                                          <p:attrName>style.visibility</p:attrName>
                                        </p:attrNameLst>
                                      </p:cBhvr>
                                      <p:to>
                                        <p:strVal val="visible"/>
                                      </p:to>
                                    </p:set>
                                    <p:anim calcmode="lin" valueType="num">
                                      <p:cBhvr additive="base">
                                        <p:cTn id="11" dur="500" fill="hold"/>
                                        <p:tgtEl>
                                          <p:spTgt spid="3129"/>
                                        </p:tgtEl>
                                        <p:attrNameLst>
                                          <p:attrName>ppt_x</p:attrName>
                                        </p:attrNameLst>
                                      </p:cBhvr>
                                      <p:tavLst>
                                        <p:tav tm="0">
                                          <p:val>
                                            <p:strVal val="#ppt_x"/>
                                          </p:val>
                                        </p:tav>
                                        <p:tav tm="100000">
                                          <p:val>
                                            <p:strVal val="#ppt_x"/>
                                          </p:val>
                                        </p:tav>
                                      </p:tavLst>
                                    </p:anim>
                                    <p:anim calcmode="lin" valueType="num">
                                      <p:cBhvr additive="base">
                                        <p:cTn id="12" dur="500" fill="hold"/>
                                        <p:tgtEl>
                                          <p:spTgt spid="31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17"/>
                                        </p:tgtEl>
                                        <p:attrNameLst>
                                          <p:attrName>style.visibility</p:attrName>
                                        </p:attrNameLst>
                                      </p:cBhvr>
                                      <p:to>
                                        <p:strVal val="visible"/>
                                      </p:to>
                                    </p:set>
                                    <p:anim calcmode="lin" valueType="num">
                                      <p:cBhvr additive="base">
                                        <p:cTn id="15" dur="500" fill="hold"/>
                                        <p:tgtEl>
                                          <p:spTgt spid="3117"/>
                                        </p:tgtEl>
                                        <p:attrNameLst>
                                          <p:attrName>ppt_x</p:attrName>
                                        </p:attrNameLst>
                                      </p:cBhvr>
                                      <p:tavLst>
                                        <p:tav tm="0">
                                          <p:val>
                                            <p:strVal val="#ppt_x"/>
                                          </p:val>
                                        </p:tav>
                                        <p:tav tm="100000">
                                          <p:val>
                                            <p:strVal val="#ppt_x"/>
                                          </p:val>
                                        </p:tav>
                                      </p:tavLst>
                                    </p:anim>
                                    <p:anim calcmode="lin" valueType="num">
                                      <p:cBhvr additive="base">
                                        <p:cTn id="16" dur="500" fill="hold"/>
                                        <p:tgtEl>
                                          <p:spTgt spid="31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22"/>
                                        </p:tgtEl>
                                        <p:attrNameLst>
                                          <p:attrName>style.visibility</p:attrName>
                                        </p:attrNameLst>
                                      </p:cBhvr>
                                      <p:to>
                                        <p:strVal val="visible"/>
                                      </p:to>
                                    </p:set>
                                    <p:anim calcmode="lin" valueType="num">
                                      <p:cBhvr additive="base">
                                        <p:cTn id="19" dur="500" fill="hold"/>
                                        <p:tgtEl>
                                          <p:spTgt spid="3122"/>
                                        </p:tgtEl>
                                        <p:attrNameLst>
                                          <p:attrName>ppt_x</p:attrName>
                                        </p:attrNameLst>
                                      </p:cBhvr>
                                      <p:tavLst>
                                        <p:tav tm="0">
                                          <p:val>
                                            <p:strVal val="#ppt_x"/>
                                          </p:val>
                                        </p:tav>
                                        <p:tav tm="100000">
                                          <p:val>
                                            <p:strVal val="#ppt_x"/>
                                          </p:val>
                                        </p:tav>
                                      </p:tavLst>
                                    </p:anim>
                                    <p:anim calcmode="lin" valueType="num">
                                      <p:cBhvr additive="base">
                                        <p:cTn id="20" dur="500" fill="hold"/>
                                        <p:tgtEl>
                                          <p:spTgt spid="31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18"/>
                                        </p:tgtEl>
                                        <p:attrNameLst>
                                          <p:attrName>style.visibility</p:attrName>
                                        </p:attrNameLst>
                                      </p:cBhvr>
                                      <p:to>
                                        <p:strVal val="visible"/>
                                      </p:to>
                                    </p:set>
                                    <p:anim calcmode="lin" valueType="num">
                                      <p:cBhvr additive="base">
                                        <p:cTn id="23" dur="500" fill="hold"/>
                                        <p:tgtEl>
                                          <p:spTgt spid="3118"/>
                                        </p:tgtEl>
                                        <p:attrNameLst>
                                          <p:attrName>ppt_x</p:attrName>
                                        </p:attrNameLst>
                                      </p:cBhvr>
                                      <p:tavLst>
                                        <p:tav tm="0">
                                          <p:val>
                                            <p:strVal val="#ppt_x"/>
                                          </p:val>
                                        </p:tav>
                                        <p:tav tm="100000">
                                          <p:val>
                                            <p:strVal val="#ppt_x"/>
                                          </p:val>
                                        </p:tav>
                                      </p:tavLst>
                                    </p:anim>
                                    <p:anim calcmode="lin" valueType="num">
                                      <p:cBhvr additive="base">
                                        <p:cTn id="24" dur="500" fill="hold"/>
                                        <p:tgtEl>
                                          <p:spTgt spid="31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19"/>
                                        </p:tgtEl>
                                        <p:attrNameLst>
                                          <p:attrName>style.visibility</p:attrName>
                                        </p:attrNameLst>
                                      </p:cBhvr>
                                      <p:to>
                                        <p:strVal val="visible"/>
                                      </p:to>
                                    </p:set>
                                    <p:anim calcmode="lin" valueType="num">
                                      <p:cBhvr additive="base">
                                        <p:cTn id="27" dur="500" fill="hold"/>
                                        <p:tgtEl>
                                          <p:spTgt spid="3119"/>
                                        </p:tgtEl>
                                        <p:attrNameLst>
                                          <p:attrName>ppt_x</p:attrName>
                                        </p:attrNameLst>
                                      </p:cBhvr>
                                      <p:tavLst>
                                        <p:tav tm="0">
                                          <p:val>
                                            <p:strVal val="#ppt_x"/>
                                          </p:val>
                                        </p:tav>
                                        <p:tav tm="100000">
                                          <p:val>
                                            <p:strVal val="#ppt_x"/>
                                          </p:val>
                                        </p:tav>
                                      </p:tavLst>
                                    </p:anim>
                                    <p:anim calcmode="lin" valueType="num">
                                      <p:cBhvr additive="base">
                                        <p:cTn id="28" dur="500" fill="hold"/>
                                        <p:tgtEl>
                                          <p:spTgt spid="31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16"/>
                                        </p:tgtEl>
                                        <p:attrNameLst>
                                          <p:attrName>style.visibility</p:attrName>
                                        </p:attrNameLst>
                                      </p:cBhvr>
                                      <p:to>
                                        <p:strVal val="visible"/>
                                      </p:to>
                                    </p:set>
                                    <p:anim calcmode="lin" valueType="num">
                                      <p:cBhvr additive="base">
                                        <p:cTn id="31" dur="500" fill="hold"/>
                                        <p:tgtEl>
                                          <p:spTgt spid="3116"/>
                                        </p:tgtEl>
                                        <p:attrNameLst>
                                          <p:attrName>ppt_x</p:attrName>
                                        </p:attrNameLst>
                                      </p:cBhvr>
                                      <p:tavLst>
                                        <p:tav tm="0">
                                          <p:val>
                                            <p:strVal val="#ppt_x"/>
                                          </p:val>
                                        </p:tav>
                                        <p:tav tm="100000">
                                          <p:val>
                                            <p:strVal val="#ppt_x"/>
                                          </p:val>
                                        </p:tav>
                                      </p:tavLst>
                                    </p:anim>
                                    <p:anim calcmode="lin" valueType="num">
                                      <p:cBhvr additive="base">
                                        <p:cTn id="32" dur="500" fill="hold"/>
                                        <p:tgtEl>
                                          <p:spTgt spid="3116"/>
                                        </p:tgtEl>
                                        <p:attrNameLst>
                                          <p:attrName>ppt_y</p:attrName>
                                        </p:attrNameLst>
                                      </p:cBhvr>
                                      <p:tavLst>
                                        <p:tav tm="0">
                                          <p:val>
                                            <p:strVal val="1+#ppt_h/2"/>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130"/>
                                        </p:tgtEl>
                                        <p:attrNameLst>
                                          <p:attrName>style.visibility</p:attrName>
                                        </p:attrNameLst>
                                      </p:cBhvr>
                                      <p:to>
                                        <p:strVal val="visible"/>
                                      </p:to>
                                    </p:set>
                                    <p:anim calcmode="lin" valueType="num">
                                      <p:cBhvr additive="base">
                                        <p:cTn id="35" dur="500" fill="hold"/>
                                        <p:tgtEl>
                                          <p:spTgt spid="3130"/>
                                        </p:tgtEl>
                                        <p:attrNameLst>
                                          <p:attrName>ppt_x</p:attrName>
                                        </p:attrNameLst>
                                      </p:cBhvr>
                                      <p:tavLst>
                                        <p:tav tm="0">
                                          <p:val>
                                            <p:strVal val="0-#ppt_w/2"/>
                                          </p:val>
                                        </p:tav>
                                        <p:tav tm="100000">
                                          <p:val>
                                            <p:strVal val="#ppt_x"/>
                                          </p:val>
                                        </p:tav>
                                      </p:tavLst>
                                    </p:anim>
                                    <p:anim calcmode="lin" valueType="num">
                                      <p:cBhvr additive="base">
                                        <p:cTn id="36" dur="500" fill="hold"/>
                                        <p:tgtEl>
                                          <p:spTgt spid="313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121"/>
                                        </p:tgtEl>
                                        <p:attrNameLst>
                                          <p:attrName>style.visibility</p:attrName>
                                        </p:attrNameLst>
                                      </p:cBhvr>
                                      <p:to>
                                        <p:strVal val="visible"/>
                                      </p:to>
                                    </p:set>
                                    <p:anim calcmode="lin" valueType="num">
                                      <p:cBhvr additive="base">
                                        <p:cTn id="39" dur="500" fill="hold"/>
                                        <p:tgtEl>
                                          <p:spTgt spid="3121"/>
                                        </p:tgtEl>
                                        <p:attrNameLst>
                                          <p:attrName>ppt_x</p:attrName>
                                        </p:attrNameLst>
                                      </p:cBhvr>
                                      <p:tavLst>
                                        <p:tav tm="0">
                                          <p:val>
                                            <p:strVal val="0-#ppt_w/2"/>
                                          </p:val>
                                        </p:tav>
                                        <p:tav tm="100000">
                                          <p:val>
                                            <p:strVal val="#ppt_x"/>
                                          </p:val>
                                        </p:tav>
                                      </p:tavLst>
                                    </p:anim>
                                    <p:anim calcmode="lin" valueType="num">
                                      <p:cBhvr additive="base">
                                        <p:cTn id="40" dur="500" fill="hold"/>
                                        <p:tgtEl>
                                          <p:spTgt spid="3121"/>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3123"/>
                                        </p:tgtEl>
                                        <p:attrNameLst>
                                          <p:attrName>style.visibility</p:attrName>
                                        </p:attrNameLst>
                                      </p:cBhvr>
                                      <p:to>
                                        <p:strVal val="visible"/>
                                      </p:to>
                                    </p:set>
                                    <p:anim calcmode="lin" valueType="num">
                                      <p:cBhvr additive="base">
                                        <p:cTn id="43" dur="500" fill="hold"/>
                                        <p:tgtEl>
                                          <p:spTgt spid="3123"/>
                                        </p:tgtEl>
                                        <p:attrNameLst>
                                          <p:attrName>ppt_x</p:attrName>
                                        </p:attrNameLst>
                                      </p:cBhvr>
                                      <p:tavLst>
                                        <p:tav tm="0">
                                          <p:val>
                                            <p:strVal val="0-#ppt_w/2"/>
                                          </p:val>
                                        </p:tav>
                                        <p:tav tm="100000">
                                          <p:val>
                                            <p:strVal val="#ppt_x"/>
                                          </p:val>
                                        </p:tav>
                                      </p:tavLst>
                                    </p:anim>
                                    <p:anim calcmode="lin" valueType="num">
                                      <p:cBhvr additive="base">
                                        <p:cTn id="44" dur="500" fill="hold"/>
                                        <p:tgtEl>
                                          <p:spTgt spid="312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120"/>
                                        </p:tgtEl>
                                        <p:attrNameLst>
                                          <p:attrName>style.visibility</p:attrName>
                                        </p:attrNameLst>
                                      </p:cBhvr>
                                      <p:to>
                                        <p:strVal val="visible"/>
                                      </p:to>
                                    </p:set>
                                    <p:anim calcmode="lin" valueType="num">
                                      <p:cBhvr additive="base">
                                        <p:cTn id="47" dur="500" fill="hold"/>
                                        <p:tgtEl>
                                          <p:spTgt spid="3120"/>
                                        </p:tgtEl>
                                        <p:attrNameLst>
                                          <p:attrName>ppt_x</p:attrName>
                                        </p:attrNameLst>
                                      </p:cBhvr>
                                      <p:tavLst>
                                        <p:tav tm="0">
                                          <p:val>
                                            <p:strVal val="0-#ppt_w/2"/>
                                          </p:val>
                                        </p:tav>
                                        <p:tav tm="100000">
                                          <p:val>
                                            <p:strVal val="#ppt_x"/>
                                          </p:val>
                                        </p:tav>
                                      </p:tavLst>
                                    </p:anim>
                                    <p:anim calcmode="lin" valueType="num">
                                      <p:cBhvr additive="base">
                                        <p:cTn id="48" dur="500" fill="hold"/>
                                        <p:tgtEl>
                                          <p:spTgt spid="312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138"/>
                                        </p:tgtEl>
                                        <p:attrNameLst>
                                          <p:attrName>style.visibility</p:attrName>
                                        </p:attrNameLst>
                                      </p:cBhvr>
                                      <p:to>
                                        <p:strVal val="visible"/>
                                      </p:to>
                                    </p:set>
                                    <p:anim calcmode="lin" valueType="num">
                                      <p:cBhvr additive="base">
                                        <p:cTn id="51" dur="500" fill="hold"/>
                                        <p:tgtEl>
                                          <p:spTgt spid="3138"/>
                                        </p:tgtEl>
                                        <p:attrNameLst>
                                          <p:attrName>ppt_x</p:attrName>
                                        </p:attrNameLst>
                                      </p:cBhvr>
                                      <p:tavLst>
                                        <p:tav tm="0">
                                          <p:val>
                                            <p:strVal val="0-#ppt_w/2"/>
                                          </p:val>
                                        </p:tav>
                                        <p:tav tm="100000">
                                          <p:val>
                                            <p:strVal val="#ppt_x"/>
                                          </p:val>
                                        </p:tav>
                                      </p:tavLst>
                                    </p:anim>
                                    <p:anim calcmode="lin" valueType="num">
                                      <p:cBhvr additive="base">
                                        <p:cTn id="52" dur="500" fill="hold"/>
                                        <p:tgtEl>
                                          <p:spTgt spid="313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131"/>
                                        </p:tgtEl>
                                        <p:attrNameLst>
                                          <p:attrName>style.visibility</p:attrName>
                                        </p:attrNameLst>
                                      </p:cBhvr>
                                      <p:to>
                                        <p:strVal val="visible"/>
                                      </p:to>
                                    </p:set>
                                    <p:anim calcmode="lin" valueType="num">
                                      <p:cBhvr additive="base">
                                        <p:cTn id="55" dur="500" fill="hold"/>
                                        <p:tgtEl>
                                          <p:spTgt spid="3131"/>
                                        </p:tgtEl>
                                        <p:attrNameLst>
                                          <p:attrName>ppt_x</p:attrName>
                                        </p:attrNameLst>
                                      </p:cBhvr>
                                      <p:tavLst>
                                        <p:tav tm="0">
                                          <p:val>
                                            <p:strVal val="0-#ppt_w/2"/>
                                          </p:val>
                                        </p:tav>
                                        <p:tav tm="100000">
                                          <p:val>
                                            <p:strVal val="#ppt_x"/>
                                          </p:val>
                                        </p:tav>
                                      </p:tavLst>
                                    </p:anim>
                                    <p:anim calcmode="lin" valueType="num">
                                      <p:cBhvr additive="base">
                                        <p:cTn id="56" dur="500" fill="hold"/>
                                        <p:tgtEl>
                                          <p:spTgt spid="3131"/>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3139"/>
                                        </p:tgtEl>
                                        <p:attrNameLst>
                                          <p:attrName>style.visibility</p:attrName>
                                        </p:attrNameLst>
                                      </p:cBhvr>
                                      <p:to>
                                        <p:strVal val="visible"/>
                                      </p:to>
                                    </p:set>
                                    <p:animEffect transition="in" filter="randombar(horizontal)">
                                      <p:cBhvr>
                                        <p:cTn id="61" dur="500"/>
                                        <p:tgtEl>
                                          <p:spTgt spid="3139"/>
                                        </p:tgtEl>
                                      </p:cBhvr>
                                    </p:animEffect>
                                  </p:childTnLst>
                                </p:cTn>
                              </p:par>
                              <p:par>
                                <p:cTn id="62" presetID="14" presetClass="entr" presetSubtype="10" fill="hold" nodeType="withEffect">
                                  <p:stCondLst>
                                    <p:cond delay="0"/>
                                  </p:stCondLst>
                                  <p:childTnLst>
                                    <p:set>
                                      <p:cBhvr>
                                        <p:cTn id="63" dur="1" fill="hold">
                                          <p:stCondLst>
                                            <p:cond delay="0"/>
                                          </p:stCondLst>
                                        </p:cTn>
                                        <p:tgtEl>
                                          <p:spTgt spid="3140"/>
                                        </p:tgtEl>
                                        <p:attrNameLst>
                                          <p:attrName>style.visibility</p:attrName>
                                        </p:attrNameLst>
                                      </p:cBhvr>
                                      <p:to>
                                        <p:strVal val="visible"/>
                                      </p:to>
                                    </p:set>
                                    <p:animEffect transition="in" filter="randombar(horizontal)">
                                      <p:cBhvr>
                                        <p:cTn id="64" dur="500"/>
                                        <p:tgtEl>
                                          <p:spTgt spid="3140"/>
                                        </p:tgtEl>
                                      </p:cBhvr>
                                    </p:animEffect>
                                  </p:childTnLst>
                                </p:cTn>
                              </p:par>
                              <p:par>
                                <p:cTn id="65" presetID="14" presetClass="entr" presetSubtype="10" fill="hold" nodeType="withEffect">
                                  <p:stCondLst>
                                    <p:cond delay="0"/>
                                  </p:stCondLst>
                                  <p:childTnLst>
                                    <p:set>
                                      <p:cBhvr>
                                        <p:cTn id="66" dur="1" fill="hold">
                                          <p:stCondLst>
                                            <p:cond delay="0"/>
                                          </p:stCondLst>
                                        </p:cTn>
                                        <p:tgtEl>
                                          <p:spTgt spid="3126"/>
                                        </p:tgtEl>
                                        <p:attrNameLst>
                                          <p:attrName>style.visibility</p:attrName>
                                        </p:attrNameLst>
                                      </p:cBhvr>
                                      <p:to>
                                        <p:strVal val="visible"/>
                                      </p:to>
                                    </p:set>
                                    <p:animEffect transition="in" filter="randombar(horizontal)">
                                      <p:cBhvr>
                                        <p:cTn id="67" dur="500"/>
                                        <p:tgtEl>
                                          <p:spTgt spid="3126"/>
                                        </p:tgtEl>
                                      </p:cBhvr>
                                    </p:animEffect>
                                  </p:childTnLst>
                                </p:cTn>
                              </p:par>
                              <p:par>
                                <p:cTn id="68" presetID="14" presetClass="entr" presetSubtype="10" fill="hold" nodeType="withEffect">
                                  <p:stCondLst>
                                    <p:cond delay="0"/>
                                  </p:stCondLst>
                                  <p:childTnLst>
                                    <p:set>
                                      <p:cBhvr>
                                        <p:cTn id="69" dur="1" fill="hold">
                                          <p:stCondLst>
                                            <p:cond delay="0"/>
                                          </p:stCondLst>
                                        </p:cTn>
                                        <p:tgtEl>
                                          <p:spTgt spid="3124"/>
                                        </p:tgtEl>
                                        <p:attrNameLst>
                                          <p:attrName>style.visibility</p:attrName>
                                        </p:attrNameLst>
                                      </p:cBhvr>
                                      <p:to>
                                        <p:strVal val="visible"/>
                                      </p:to>
                                    </p:set>
                                    <p:animEffect transition="in" filter="randombar(horizontal)">
                                      <p:cBhvr>
                                        <p:cTn id="70" dur="500"/>
                                        <p:tgtEl>
                                          <p:spTgt spid="3124"/>
                                        </p:tgtEl>
                                      </p:cBhvr>
                                    </p:animEffect>
                                  </p:childTnLst>
                                </p:cTn>
                              </p:par>
                              <p:par>
                                <p:cTn id="71" presetID="14" presetClass="entr" presetSubtype="10" fill="hold" nodeType="withEffect">
                                  <p:stCondLst>
                                    <p:cond delay="0"/>
                                  </p:stCondLst>
                                  <p:childTnLst>
                                    <p:set>
                                      <p:cBhvr>
                                        <p:cTn id="72" dur="1" fill="hold">
                                          <p:stCondLst>
                                            <p:cond delay="0"/>
                                          </p:stCondLst>
                                        </p:cTn>
                                        <p:tgtEl>
                                          <p:spTgt spid="3132"/>
                                        </p:tgtEl>
                                        <p:attrNameLst>
                                          <p:attrName>style.visibility</p:attrName>
                                        </p:attrNameLst>
                                      </p:cBhvr>
                                      <p:to>
                                        <p:strVal val="visible"/>
                                      </p:to>
                                    </p:set>
                                    <p:animEffect transition="in" filter="randombar(horizontal)">
                                      <p:cBhvr>
                                        <p:cTn id="73" dur="500"/>
                                        <p:tgtEl>
                                          <p:spTgt spid="3132"/>
                                        </p:tgtEl>
                                      </p:cBhvr>
                                    </p:animEffect>
                                  </p:childTnLst>
                                </p:cTn>
                              </p:par>
                              <p:par>
                                <p:cTn id="74" presetID="14" presetClass="entr" presetSubtype="10" fill="hold" nodeType="withEffect">
                                  <p:stCondLst>
                                    <p:cond delay="0"/>
                                  </p:stCondLst>
                                  <p:childTnLst>
                                    <p:set>
                                      <p:cBhvr>
                                        <p:cTn id="75" dur="1" fill="hold">
                                          <p:stCondLst>
                                            <p:cond delay="0"/>
                                          </p:stCondLst>
                                        </p:cTn>
                                        <p:tgtEl>
                                          <p:spTgt spid="3125"/>
                                        </p:tgtEl>
                                        <p:attrNameLst>
                                          <p:attrName>style.visibility</p:attrName>
                                        </p:attrNameLst>
                                      </p:cBhvr>
                                      <p:to>
                                        <p:strVal val="visible"/>
                                      </p:to>
                                    </p:set>
                                    <p:animEffect transition="in" filter="randombar(horizontal)">
                                      <p:cBhvr>
                                        <p:cTn id="76" dur="500"/>
                                        <p:tgtEl>
                                          <p:spTgt spid="3125"/>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nodeType="clickEffect">
                                  <p:stCondLst>
                                    <p:cond delay="0"/>
                                  </p:stCondLst>
                                  <p:childTnLst>
                                    <p:set>
                                      <p:cBhvr>
                                        <p:cTn id="80" dur="1" fill="hold">
                                          <p:stCondLst>
                                            <p:cond delay="0"/>
                                          </p:stCondLst>
                                        </p:cTn>
                                        <p:tgtEl>
                                          <p:spTgt spid="3136"/>
                                        </p:tgtEl>
                                        <p:attrNameLst>
                                          <p:attrName>style.visibility</p:attrName>
                                        </p:attrNameLst>
                                      </p:cBhvr>
                                      <p:to>
                                        <p:strVal val="visible"/>
                                      </p:to>
                                    </p:set>
                                    <p:animEffect transition="in" filter="randombar(horizontal)">
                                      <p:cBhvr>
                                        <p:cTn id="81" dur="500"/>
                                        <p:tgtEl>
                                          <p:spTgt spid="3136"/>
                                        </p:tgtEl>
                                      </p:cBhvr>
                                    </p:animEffect>
                                  </p:childTnLst>
                                </p:cTn>
                              </p:par>
                              <p:par>
                                <p:cTn id="82" presetID="14" presetClass="entr" presetSubtype="10" fill="hold" nodeType="withEffect">
                                  <p:stCondLst>
                                    <p:cond delay="0"/>
                                  </p:stCondLst>
                                  <p:childTnLst>
                                    <p:set>
                                      <p:cBhvr>
                                        <p:cTn id="83" dur="1" fill="hold">
                                          <p:stCondLst>
                                            <p:cond delay="0"/>
                                          </p:stCondLst>
                                        </p:cTn>
                                        <p:tgtEl>
                                          <p:spTgt spid="3135"/>
                                        </p:tgtEl>
                                        <p:attrNameLst>
                                          <p:attrName>style.visibility</p:attrName>
                                        </p:attrNameLst>
                                      </p:cBhvr>
                                      <p:to>
                                        <p:strVal val="visible"/>
                                      </p:to>
                                    </p:set>
                                    <p:animEffect transition="in" filter="randombar(horizontal)">
                                      <p:cBhvr>
                                        <p:cTn id="84" dur="500"/>
                                        <p:tgtEl>
                                          <p:spTgt spid="3135"/>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nodeType="clickEffect">
                                  <p:stCondLst>
                                    <p:cond delay="0"/>
                                  </p:stCondLst>
                                  <p:childTnLst>
                                    <p:set>
                                      <p:cBhvr>
                                        <p:cTn id="88" dur="1" fill="hold">
                                          <p:stCondLst>
                                            <p:cond delay="0"/>
                                          </p:stCondLst>
                                        </p:cTn>
                                        <p:tgtEl>
                                          <p:spTgt spid="3133"/>
                                        </p:tgtEl>
                                        <p:attrNameLst>
                                          <p:attrName>style.visibility</p:attrName>
                                        </p:attrNameLst>
                                      </p:cBhvr>
                                      <p:to>
                                        <p:strVal val="visible"/>
                                      </p:to>
                                    </p:set>
                                    <p:animEffect transition="in" filter="randombar(horizontal)">
                                      <p:cBhvr>
                                        <p:cTn id="89" dur="500"/>
                                        <p:tgtEl>
                                          <p:spTgt spid="3133"/>
                                        </p:tgtEl>
                                      </p:cBhvr>
                                    </p:animEffect>
                                  </p:childTnLst>
                                </p:cTn>
                              </p:par>
                              <p:par>
                                <p:cTn id="90" presetID="14" presetClass="entr" presetSubtype="10" fill="hold" nodeType="withEffect">
                                  <p:stCondLst>
                                    <p:cond delay="0"/>
                                  </p:stCondLst>
                                  <p:childTnLst>
                                    <p:set>
                                      <p:cBhvr>
                                        <p:cTn id="91" dur="1" fill="hold">
                                          <p:stCondLst>
                                            <p:cond delay="0"/>
                                          </p:stCondLst>
                                        </p:cTn>
                                        <p:tgtEl>
                                          <p:spTgt spid="3134"/>
                                        </p:tgtEl>
                                        <p:attrNameLst>
                                          <p:attrName>style.visibility</p:attrName>
                                        </p:attrNameLst>
                                      </p:cBhvr>
                                      <p:to>
                                        <p:strVal val="visible"/>
                                      </p:to>
                                    </p:set>
                                    <p:animEffect transition="in" filter="randombar(horizontal)">
                                      <p:cBhvr>
                                        <p:cTn id="92" dur="500"/>
                                        <p:tgtEl>
                                          <p:spTgt spid="3134"/>
                                        </p:tgtEl>
                                      </p:cBhvr>
                                    </p:animEffect>
                                  </p:childTnLst>
                                </p:cTn>
                              </p:par>
                              <p:par>
                                <p:cTn id="93" presetID="14" presetClass="entr" presetSubtype="10" fill="hold" nodeType="withEffect">
                                  <p:stCondLst>
                                    <p:cond delay="0"/>
                                  </p:stCondLst>
                                  <p:childTnLst>
                                    <p:set>
                                      <p:cBhvr>
                                        <p:cTn id="94" dur="1" fill="hold">
                                          <p:stCondLst>
                                            <p:cond delay="0"/>
                                          </p:stCondLst>
                                        </p:cTn>
                                        <p:tgtEl>
                                          <p:spTgt spid="3127"/>
                                        </p:tgtEl>
                                        <p:attrNameLst>
                                          <p:attrName>style.visibility</p:attrName>
                                        </p:attrNameLst>
                                      </p:cBhvr>
                                      <p:to>
                                        <p:strVal val="visible"/>
                                      </p:to>
                                    </p:set>
                                    <p:animEffect transition="in" filter="randombar(horizontal)">
                                      <p:cBhvr>
                                        <p:cTn id="95" dur="500"/>
                                        <p:tgtEl>
                                          <p:spTgt spid="3127"/>
                                        </p:tgtEl>
                                      </p:cBhvr>
                                    </p:animEffect>
                                  </p:childTnLst>
                                </p:cTn>
                              </p:par>
                              <p:par>
                                <p:cTn id="96" presetID="14" presetClass="entr" presetSubtype="10" fill="hold" nodeType="withEffect">
                                  <p:stCondLst>
                                    <p:cond delay="0"/>
                                  </p:stCondLst>
                                  <p:childTnLst>
                                    <p:set>
                                      <p:cBhvr>
                                        <p:cTn id="97" dur="1" fill="hold">
                                          <p:stCondLst>
                                            <p:cond delay="0"/>
                                          </p:stCondLst>
                                        </p:cTn>
                                        <p:tgtEl>
                                          <p:spTgt spid="3128"/>
                                        </p:tgtEl>
                                        <p:attrNameLst>
                                          <p:attrName>style.visibility</p:attrName>
                                        </p:attrNameLst>
                                      </p:cBhvr>
                                      <p:to>
                                        <p:strVal val="visible"/>
                                      </p:to>
                                    </p:set>
                                    <p:animEffect transition="in" filter="randombar(horizontal)">
                                      <p:cBhvr>
                                        <p:cTn id="98" dur="500"/>
                                        <p:tgtEl>
                                          <p:spTgt spid="3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6" grpId="0" animBg="1"/>
      <p:bldP spid="3117" grpId="0" animBg="1"/>
      <p:bldP spid="3118" grpId="0" animBg="1"/>
      <p:bldP spid="3120" grpId="0" animBg="1"/>
      <p:bldP spid="3121" grpId="0" animBg="1"/>
      <p:bldP spid="3129" grpId="0" animBg="1"/>
      <p:bldP spid="3130" grpId="0" animBg="1"/>
      <p:bldP spid="3131" grpId="0" animBg="1"/>
      <p:bldP spid="3137" grpId="0"/>
      <p:bldP spid="31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33F06-6F32-80BA-DA7C-6B5032BAFA34}"/>
            </a:ext>
          </a:extLst>
        </p:cNvPr>
        <p:cNvGrpSpPr/>
        <p:nvPr/>
      </p:nvGrpSpPr>
      <p:grpSpPr>
        <a:xfrm>
          <a:off x="0" y="0"/>
          <a:ext cx="0" cy="0"/>
          <a:chOff x="0" y="0"/>
          <a:chExt cx="0" cy="0"/>
        </a:xfrm>
      </p:grpSpPr>
      <p:pic>
        <p:nvPicPr>
          <p:cNvPr id="7" name="Picture 6" descr="A diagram of a flowchart&#10;&#10;AI-generated content may be incorrect.">
            <a:extLst>
              <a:ext uri="{FF2B5EF4-FFF2-40B4-BE49-F238E27FC236}">
                <a16:creationId xmlns:a16="http://schemas.microsoft.com/office/drawing/2014/main" id="{5EF2F53D-2983-FEF5-3A57-4D732BC781ED}"/>
              </a:ext>
            </a:extLst>
          </p:cNvPr>
          <p:cNvPicPr>
            <a:picLocks noChangeAspect="1"/>
          </p:cNvPicPr>
          <p:nvPr/>
        </p:nvPicPr>
        <p:blipFill>
          <a:blip r:embed="rId2"/>
          <a:stretch>
            <a:fillRect/>
          </a:stretch>
        </p:blipFill>
        <p:spPr>
          <a:xfrm>
            <a:off x="6720971" y="191374"/>
            <a:ext cx="4273830" cy="6546043"/>
          </a:xfrm>
          <a:prstGeom prst="rect">
            <a:avLst/>
          </a:prstGeom>
        </p:spPr>
      </p:pic>
      <p:sp>
        <p:nvSpPr>
          <p:cNvPr id="2" name="TextBox 1">
            <a:extLst>
              <a:ext uri="{FF2B5EF4-FFF2-40B4-BE49-F238E27FC236}">
                <a16:creationId xmlns:a16="http://schemas.microsoft.com/office/drawing/2014/main" id="{FEEE4CD0-4513-A5C0-B45C-77086E7C3C60}"/>
              </a:ext>
            </a:extLst>
          </p:cNvPr>
          <p:cNvSpPr txBox="1"/>
          <p:nvPr/>
        </p:nvSpPr>
        <p:spPr>
          <a:xfrm>
            <a:off x="143190" y="632826"/>
            <a:ext cx="384969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3.2 Lưu </a:t>
            </a:r>
            <a:r>
              <a:rPr lang="en-US" sz="1800" err="1">
                <a:latin typeface="Arial" panose="020B0604020202020204" pitchFamily="34" charset="0"/>
                <a:cs typeface="Arial" panose="020B0604020202020204" pitchFamily="34" charset="0"/>
              </a:rPr>
              <a:t>đồ</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hệ</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thống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Khối</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Thiết</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bị</a:t>
            </a:r>
            <a:endParaRPr lang="en-US" sz="18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5366AEE-1043-598B-B045-1300EB14127C}"/>
              </a:ext>
            </a:extLst>
          </p:cNvPr>
          <p:cNvSpPr txBox="1"/>
          <p:nvPr/>
        </p:nvSpPr>
        <p:spPr>
          <a:xfrm>
            <a:off x="127820" y="129131"/>
            <a:ext cx="657778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3. THIẾT KẾ HỆ THỐNG</a:t>
            </a:r>
          </a:p>
        </p:txBody>
      </p:sp>
      <p:pic>
        <p:nvPicPr>
          <p:cNvPr id="17" name="Picture 16">
            <a:extLst>
              <a:ext uri="{FF2B5EF4-FFF2-40B4-BE49-F238E27FC236}">
                <a16:creationId xmlns:a16="http://schemas.microsoft.com/office/drawing/2014/main" id="{B61BCB63-3560-A160-6708-D458CCA4561C}"/>
              </a:ext>
            </a:extLst>
          </p:cNvPr>
          <p:cNvPicPr>
            <a:picLocks noChangeAspect="1"/>
          </p:cNvPicPr>
          <p:nvPr/>
        </p:nvPicPr>
        <p:blipFill>
          <a:blip r:embed="rId3"/>
          <a:stretch>
            <a:fillRect/>
          </a:stretch>
        </p:blipFill>
        <p:spPr>
          <a:xfrm>
            <a:off x="582867" y="2499201"/>
            <a:ext cx="5834766" cy="1701959"/>
          </a:xfrm>
          <a:prstGeom prst="rect">
            <a:avLst/>
          </a:prstGeom>
        </p:spPr>
      </p:pic>
      <p:sp>
        <p:nvSpPr>
          <p:cNvPr id="18" name="Rectangle: Rounded Corners 17">
            <a:extLst>
              <a:ext uri="{FF2B5EF4-FFF2-40B4-BE49-F238E27FC236}">
                <a16:creationId xmlns:a16="http://schemas.microsoft.com/office/drawing/2014/main" id="{47E2722A-12E3-0A9B-2A0C-C9E382FD5B85}"/>
              </a:ext>
            </a:extLst>
          </p:cNvPr>
          <p:cNvSpPr/>
          <p:nvPr/>
        </p:nvSpPr>
        <p:spPr>
          <a:xfrm>
            <a:off x="557147" y="2499201"/>
            <a:ext cx="3223646" cy="1701958"/>
          </a:xfrm>
          <a:prstGeom prst="roundRect">
            <a:avLst/>
          </a:prstGeom>
          <a:noFill/>
          <a:ln>
            <a:solidFill>
              <a:srgbClr val="F31A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ction Button: Go Home 3">
            <a:hlinkClick r:id="rId4" action="ppaction://hlinksldjump" highlightClick="1"/>
            <a:extLst>
              <a:ext uri="{FF2B5EF4-FFF2-40B4-BE49-F238E27FC236}">
                <a16:creationId xmlns:a16="http://schemas.microsoft.com/office/drawing/2014/main" id="{12DFC06A-95DD-C32E-6F10-F1D9D88328CF}"/>
              </a:ext>
            </a:extLst>
          </p:cNvPr>
          <p:cNvSpPr/>
          <p:nvPr/>
        </p:nvSpPr>
        <p:spPr>
          <a:xfrm>
            <a:off x="11575228" y="88491"/>
            <a:ext cx="488952" cy="427876"/>
          </a:xfrm>
          <a:prstGeom prst="actionButtonHo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475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BBF20D34C48B459D5D225D34AD0A18" ma:contentTypeVersion="15" ma:contentTypeDescription="Create a new document." ma:contentTypeScope="" ma:versionID="5ed99e53b2db55a53339b427898a7e61">
  <xsd:schema xmlns:xsd="http://www.w3.org/2001/XMLSchema" xmlns:xs="http://www.w3.org/2001/XMLSchema" xmlns:p="http://schemas.microsoft.com/office/2006/metadata/properties" xmlns:ns3="ccdea422-5c20-45f4-ab25-b242ad574516" xmlns:ns4="dfffafb7-d79c-4864-a6b9-bb883fecc957" targetNamespace="http://schemas.microsoft.com/office/2006/metadata/properties" ma:root="true" ma:fieldsID="883958d0a1e75041cfe22ee430841e5d" ns3:_="" ns4:_="">
    <xsd:import namespace="ccdea422-5c20-45f4-ab25-b242ad574516"/>
    <xsd:import namespace="dfffafb7-d79c-4864-a6b9-bb883fecc95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SearchProperties" minOccurs="0"/>
                <xsd:element ref="ns4:_activity" minOccurs="0"/>
                <xsd:element ref="ns4:MediaServiceObjectDetectorVersions" minOccurs="0"/>
                <xsd:element ref="ns4:MediaServiceDateTaken" minOccurs="0"/>
                <xsd:element ref="ns4:MediaServiceSystem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ea422-5c20-45f4-ab25-b242ad57451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ffafb7-d79c-4864-a6b9-bb883fecc95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fffafb7-d79c-4864-a6b9-bb883fecc957" xsi:nil="true"/>
  </documentManagement>
</p:properties>
</file>

<file path=customXml/itemProps1.xml><?xml version="1.0" encoding="utf-8"?>
<ds:datastoreItem xmlns:ds="http://schemas.openxmlformats.org/officeDocument/2006/customXml" ds:itemID="{E65F8B3C-F4F7-4C58-A4D2-B534BD4E0245}">
  <ds:schemaRefs>
    <ds:schemaRef ds:uri="ccdea422-5c20-45f4-ab25-b242ad574516"/>
    <ds:schemaRef ds:uri="dfffafb7-d79c-4864-a6b9-bb883fecc9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6D617F5-04AF-4E1E-8278-0646D7DB2821}">
  <ds:schemaRefs>
    <ds:schemaRef ds:uri="http://schemas.microsoft.com/sharepoint/v3/contenttype/forms"/>
  </ds:schemaRefs>
</ds:datastoreItem>
</file>

<file path=customXml/itemProps3.xml><?xml version="1.0" encoding="utf-8"?>
<ds:datastoreItem xmlns:ds="http://schemas.openxmlformats.org/officeDocument/2006/customXml" ds:itemID="{40B60FA0-0F6C-4612-A8A9-4250D27B49F2}">
  <ds:schemaRefs>
    <ds:schemaRef ds:uri="http://schemas.microsoft.com/office/2006/documentManagement/types"/>
    <ds:schemaRef ds:uri="http://purl.org/dc/dcmitype/"/>
    <ds:schemaRef ds:uri="ccdea422-5c20-45f4-ab25-b242ad574516"/>
    <ds:schemaRef ds:uri="dfffafb7-d79c-4864-a6b9-bb883fecc957"/>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1924</Words>
  <Application>Microsoft Office PowerPoint</Application>
  <PresentationFormat>Widescreen</PresentationFormat>
  <Paragraphs>233</Paragraphs>
  <Slides>32</Slides>
  <Notes>22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Aptos Display</vt:lpstr>
      <vt:lpstr>Arial</vt:lpstr>
      <vt:lpstr>Arial (Body)</vt:lpstr>
      <vt:lpstr>Times New Roman</vt:lpstr>
      <vt:lpstr>UTM Neutra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Hà Phước Phúc</dc:creator>
  <cp:lastModifiedBy>Hà Phước Phúc</cp:lastModifiedBy>
  <cp:revision>2</cp:revision>
  <cp:lastPrinted>2025-06-27T10:12:59Z</cp:lastPrinted>
  <dcterms:created xsi:type="dcterms:W3CDTF">2025-06-17T03:25:00Z</dcterms:created>
  <dcterms:modified xsi:type="dcterms:W3CDTF">2025-06-29T14:00:22Z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0x0101009CBBF20D34C48B459D5D225D34AD0A18</vt:lpwstr>
  </property>
</Properties>
</file>